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handoutMasterIdLst>
    <p:handoutMasterId r:id="rId20"/>
  </p:handoutMasterIdLst>
  <p:sldIdLst>
    <p:sldId id="257" r:id="rId2"/>
    <p:sldId id="258" r:id="rId3"/>
    <p:sldId id="259" r:id="rId4"/>
    <p:sldId id="260" r:id="rId5"/>
    <p:sldId id="261" r:id="rId6"/>
    <p:sldId id="262" r:id="rId7"/>
    <p:sldId id="263" r:id="rId8"/>
    <p:sldId id="265" r:id="rId9"/>
    <p:sldId id="264" r:id="rId10"/>
    <p:sldId id="266" r:id="rId11"/>
    <p:sldId id="269" r:id="rId12"/>
    <p:sldId id="272" r:id="rId13"/>
    <p:sldId id="268" r:id="rId14"/>
    <p:sldId id="270" r:id="rId15"/>
    <p:sldId id="271" r:id="rId16"/>
    <p:sldId id="275" r:id="rId17"/>
    <p:sldId id="27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720" autoAdjust="0"/>
  </p:normalViewPr>
  <p:slideViewPr>
    <p:cSldViewPr snapToGrid="0" snapToObjects="1">
      <p:cViewPr>
        <p:scale>
          <a:sx n="93" d="100"/>
          <a:sy n="93" d="100"/>
        </p:scale>
        <p:origin x="-1544"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1A614C2-AA00-DD48-B419-4475090D5048}" type="datetimeFigureOut">
              <a:rPr lang="en-US" smtClean="0"/>
              <a:t>6/10/14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EA07E5-2E76-7447-9B22-045A8C0C13AD}" type="slidenum">
              <a:rPr lang="en-US" smtClean="0"/>
              <a:t>‹#›</a:t>
            </a:fld>
            <a:endParaRPr lang="en-US"/>
          </a:p>
        </p:txBody>
      </p:sp>
    </p:spTree>
    <p:extLst>
      <p:ext uri="{BB962C8B-B14F-4D97-AF65-F5344CB8AC3E}">
        <p14:creationId xmlns:p14="http://schemas.microsoft.com/office/powerpoint/2010/main" val="26919101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D78091-B7B2-974A-8208-A56A3B5EB549}" type="datetimeFigureOut">
              <a:rPr lang="en-US" smtClean="0"/>
              <a:t>6/10/14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38B17D-0118-6B40-BFF6-BAE0314D9624}" type="slidenum">
              <a:rPr lang="en-US" smtClean="0"/>
              <a:t>‹#›</a:t>
            </a:fld>
            <a:endParaRPr lang="en-US"/>
          </a:p>
        </p:txBody>
      </p:sp>
    </p:spTree>
    <p:extLst>
      <p:ext uri="{BB962C8B-B14F-4D97-AF65-F5344CB8AC3E}">
        <p14:creationId xmlns:p14="http://schemas.microsoft.com/office/powerpoint/2010/main" val="324387319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38B17D-0118-6B40-BFF6-BAE0314D9624}" type="slidenum">
              <a:rPr lang="en-US" smtClean="0"/>
              <a:t>1</a:t>
            </a:fld>
            <a:endParaRPr lang="en-US"/>
          </a:p>
        </p:txBody>
      </p:sp>
    </p:spTree>
    <p:extLst>
      <p:ext uri="{BB962C8B-B14F-4D97-AF65-F5344CB8AC3E}">
        <p14:creationId xmlns:p14="http://schemas.microsoft.com/office/powerpoint/2010/main" val="11704435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16 content areas specified</a:t>
            </a:r>
            <a:r>
              <a:rPr lang="en-US" baseline="0" dirty="0" smtClean="0"/>
              <a:t> in the AAC&amp;U Value Rubrics. These are proposed visual symbols of these content areas. These icons could be used to show that a learner has completed all the outcomes specified for a particular content area at the “Capstone” level, showing particular areas of content expertise. Again, not all learners might reach the “Capstone” level in all Competencies, so identification of particular areas of expertise helps to differentiate students to prospective employers and other stakeholders, as well as helping the student to identify their own areas of strength.</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10</a:t>
            </a:fld>
            <a:endParaRPr lang="en-US"/>
          </a:p>
        </p:txBody>
      </p:sp>
    </p:spTree>
    <p:extLst>
      <p:ext uri="{BB962C8B-B14F-4D97-AF65-F5344CB8AC3E}">
        <p14:creationId xmlns:p14="http://schemas.microsoft.com/office/powerpoint/2010/main" val="2905367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to recognizing</a:t>
            </a:r>
            <a:r>
              <a:rPr lang="en-US" baseline="0" dirty="0" smtClean="0"/>
              <a:t> areas of content area strength, we can also combine badges to recognize cognitive skill areas that are the core traditions in the Liberal Arts and that are recognized to have value to learners, employers, and other stakeholders.</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11</a:t>
            </a:fld>
            <a:endParaRPr lang="en-US"/>
          </a:p>
        </p:txBody>
      </p:sp>
    </p:spTree>
    <p:extLst>
      <p:ext uri="{BB962C8B-B14F-4D97-AF65-F5344CB8AC3E}">
        <p14:creationId xmlns:p14="http://schemas.microsoft.com/office/powerpoint/2010/main" val="2207965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know that these</a:t>
            </a:r>
            <a:r>
              <a:rPr lang="en-US" baseline="0" dirty="0" smtClean="0"/>
              <a:t> cognitive competencies have value to employers based on surveys and other professional data sources.</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12</a:t>
            </a:fld>
            <a:endParaRPr lang="en-US"/>
          </a:p>
        </p:txBody>
      </p:sp>
    </p:spTree>
    <p:extLst>
      <p:ext uri="{BB962C8B-B14F-4D97-AF65-F5344CB8AC3E}">
        <p14:creationId xmlns:p14="http://schemas.microsoft.com/office/powerpoint/2010/main" val="2852577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not every student would earn every one of these Cognitive Competencies. These</a:t>
            </a:r>
            <a:r>
              <a:rPr lang="en-US" baseline="0" dirty="0" smtClean="0"/>
              <a:t> would be meant to show specific areas of outstanding ability for individual students who achieve “Capstone” competency in these cognitive skills in </a:t>
            </a:r>
            <a:r>
              <a:rPr lang="en-US" b="1" baseline="0" dirty="0" smtClean="0"/>
              <a:t>multiple content areas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13</a:t>
            </a:fld>
            <a:endParaRPr lang="en-US"/>
          </a:p>
        </p:txBody>
      </p:sp>
    </p:spTree>
    <p:extLst>
      <p:ext uri="{BB962C8B-B14F-4D97-AF65-F5344CB8AC3E}">
        <p14:creationId xmlns:p14="http://schemas.microsoft.com/office/powerpoint/2010/main" val="9856813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example, t</a:t>
            </a:r>
            <a:r>
              <a:rPr lang="en-US" dirty="0" smtClean="0"/>
              <a:t>o earn the Evaluation constellation</a:t>
            </a:r>
            <a:r>
              <a:rPr lang="en-US" baseline="0" dirty="0" smtClean="0"/>
              <a:t> badge or certificate, the learner would need to achieve “Capstone” level in evaluation-related Competencies across multiple (recommended 3-5) different content areas.</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14</a:t>
            </a:fld>
            <a:endParaRPr lang="en-US"/>
          </a:p>
        </p:txBody>
      </p:sp>
    </p:spTree>
    <p:extLst>
      <p:ext uri="{BB962C8B-B14F-4D97-AF65-F5344CB8AC3E}">
        <p14:creationId xmlns:p14="http://schemas.microsoft.com/office/powerpoint/2010/main" val="35244648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earn the “Context” badge, the learner shows</a:t>
            </a:r>
            <a:r>
              <a:rPr lang="en-US" baseline="0" dirty="0" smtClean="0"/>
              <a:t> the ability to incorporate knowledge of and draw connections between a wide variety of contexts across multiple content areas.</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15</a:t>
            </a:fld>
            <a:endParaRPr lang="en-US"/>
          </a:p>
        </p:txBody>
      </p:sp>
    </p:spTree>
    <p:extLst>
      <p:ext uri="{BB962C8B-B14F-4D97-AF65-F5344CB8AC3E}">
        <p14:creationId xmlns:p14="http://schemas.microsoft.com/office/powerpoint/2010/main" val="1623051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integrating rubrics with outcomes, we gain the ability to ensure that outcomes are completed to a standard, while still allowing flexible design of</a:t>
            </a:r>
            <a:r>
              <a:rPr lang="en-US" baseline="0" dirty="0" smtClean="0"/>
              <a:t> assignments and assessments by individual instructors.</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16</a:t>
            </a:fld>
            <a:endParaRPr lang="en-US"/>
          </a:p>
        </p:txBody>
      </p:sp>
    </p:spTree>
    <p:extLst>
      <p:ext uri="{BB962C8B-B14F-4D97-AF65-F5344CB8AC3E}">
        <p14:creationId xmlns:p14="http://schemas.microsoft.com/office/powerpoint/2010/main" val="1335023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Moodle supports</a:t>
            </a:r>
            <a:r>
              <a:rPr lang="en-US" baseline="0" dirty="0" smtClean="0"/>
              <a:t> defined “Outcomes” which can be attached to native Assignments within Moodle. The functionality of Outcomes is in the process of being revised to simplify use and offer more flexibility. These enhancements are needed to support this proposal. The new Outcomes </a:t>
            </a:r>
            <a:r>
              <a:rPr lang="en-US" baseline="0" dirty="0" smtClean="0"/>
              <a:t>must </a:t>
            </a:r>
            <a:r>
              <a:rPr lang="en-US" baseline="0" dirty="0" smtClean="0"/>
              <a:t>include integrated </a:t>
            </a:r>
            <a:r>
              <a:rPr lang="en-US" baseline="0" dirty="0" smtClean="0"/>
              <a:t>Rubrics to gain the advantages of this proposal, </a:t>
            </a:r>
            <a:r>
              <a:rPr lang="en-US" baseline="0" dirty="0" smtClean="0"/>
              <a:t>and </a:t>
            </a:r>
            <a:r>
              <a:rPr lang="en-US" baseline="0" dirty="0" smtClean="0"/>
              <a:t>are also designed to </a:t>
            </a:r>
            <a:r>
              <a:rPr lang="en-US" baseline="0" dirty="0" smtClean="0"/>
              <a:t>have quiz questions </a:t>
            </a:r>
            <a:r>
              <a:rPr lang="en-US" baseline="0" dirty="0" smtClean="0"/>
              <a:t>aligned with </a:t>
            </a:r>
            <a:r>
              <a:rPr lang="en-US" baseline="0" dirty="0" smtClean="0"/>
              <a:t>them. </a:t>
            </a:r>
            <a:r>
              <a:rPr lang="en-US" baseline="0" dirty="0" smtClean="0"/>
              <a:t>This scheme allows </a:t>
            </a:r>
            <a:r>
              <a:rPr lang="en-US" baseline="0" dirty="0" smtClean="0"/>
              <a:t>for reporting of </a:t>
            </a:r>
            <a:r>
              <a:rPr lang="en-US" baseline="0" dirty="0" smtClean="0"/>
              <a:t>inclusion of all program outcomes </a:t>
            </a:r>
            <a:r>
              <a:rPr lang="en-US" baseline="0" dirty="0" smtClean="0"/>
              <a:t>within courses and completion by students, aiding in course quality and accreditation efforts. </a:t>
            </a:r>
            <a:r>
              <a:rPr lang="en-US" baseline="0" dirty="0" smtClean="0"/>
              <a:t>Moodle will </a:t>
            </a:r>
            <a:r>
              <a:rPr lang="en-US" baseline="0" dirty="0" smtClean="0"/>
              <a:t>also </a:t>
            </a:r>
            <a:r>
              <a:rPr lang="en-US" baseline="0" dirty="0" smtClean="0"/>
              <a:t>allow badges </a:t>
            </a:r>
            <a:r>
              <a:rPr lang="en-US" baseline="0" dirty="0" smtClean="0"/>
              <a:t>to be granted on the basis of </a:t>
            </a:r>
            <a:r>
              <a:rPr lang="en-US" baseline="0" dirty="0" smtClean="0"/>
              <a:t>outcome completion</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17</a:t>
            </a:fld>
            <a:endParaRPr lang="en-US"/>
          </a:p>
        </p:txBody>
      </p:sp>
    </p:spTree>
    <p:extLst>
      <p:ext uri="{BB962C8B-B14F-4D97-AF65-F5344CB8AC3E}">
        <p14:creationId xmlns:p14="http://schemas.microsoft.com/office/powerpoint/2010/main" val="1335023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main advantage of using defined competencies is to ensure consistent program outcomes across different courses and delivery models</a:t>
            </a:r>
            <a:r>
              <a:rPr lang="en-US" baseline="0" dirty="0" smtClean="0"/>
              <a:t> by defining the criteria by which competencies will be evaluated. This method still allows flexibility in individual assessment descriptions and in student choices of alternative assignments.</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2</a:t>
            </a:fld>
            <a:endParaRPr lang="en-US"/>
          </a:p>
        </p:txBody>
      </p:sp>
    </p:spTree>
    <p:extLst>
      <p:ext uri="{BB962C8B-B14F-4D97-AF65-F5344CB8AC3E}">
        <p14:creationId xmlns:p14="http://schemas.microsoft.com/office/powerpoint/2010/main" val="1857507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source for these rubrics is a standard based on existing Liberal</a:t>
            </a:r>
            <a:r>
              <a:rPr lang="en-US" baseline="0" dirty="0" smtClean="0"/>
              <a:t> Arts programs in institutions of higher education in the United States.</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3</a:t>
            </a:fld>
            <a:endParaRPr lang="en-US"/>
          </a:p>
        </p:txBody>
      </p:sp>
    </p:spTree>
    <p:extLst>
      <p:ext uri="{BB962C8B-B14F-4D97-AF65-F5344CB8AC3E}">
        <p14:creationId xmlns:p14="http://schemas.microsoft.com/office/powerpoint/2010/main" val="3607374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one example of a rubric</a:t>
            </a:r>
            <a:r>
              <a:rPr lang="en-US" baseline="0" dirty="0" smtClean="0"/>
              <a:t> as provided by AAC&amp;U. This is the Critical Thinking rubric, one of 16 areas defined in this rubric set. There are 5 Rubric Elements, each with 4 levels defined.</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4</a:t>
            </a:fld>
            <a:endParaRPr lang="en-US"/>
          </a:p>
        </p:txBody>
      </p:sp>
    </p:spTree>
    <p:extLst>
      <p:ext uri="{BB962C8B-B14F-4D97-AF65-F5344CB8AC3E}">
        <p14:creationId xmlns:p14="http://schemas.microsoft.com/office/powerpoint/2010/main" val="651416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is</a:t>
            </a:r>
            <a:r>
              <a:rPr lang="en-US" dirty="0" smtClean="0"/>
              <a:t> an example of one specific Rubric Element from the Critical Thinking rubric. Note the four levels. They are defined in terms that allow this rubric to be applied to a variety of student work. It might be the case that not all learners reach the “capstone” level by graduation, but a minimum standard</a:t>
            </a:r>
            <a:r>
              <a:rPr lang="en-US" baseline="0" dirty="0" smtClean="0"/>
              <a:t> such as “Milestone 2” could be required for all Competencies to ensure program quality and value to learners and other stakeholders.</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5</a:t>
            </a:fld>
            <a:endParaRPr lang="en-US"/>
          </a:p>
        </p:txBody>
      </p:sp>
    </p:spTree>
    <p:extLst>
      <p:ext uri="{BB962C8B-B14F-4D97-AF65-F5344CB8AC3E}">
        <p14:creationId xmlns:p14="http://schemas.microsoft.com/office/powerpoint/2010/main" val="4214212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sample</a:t>
            </a:r>
            <a:r>
              <a:rPr lang="en-US" baseline="0" dirty="0" smtClean="0"/>
              <a:t> college</a:t>
            </a:r>
            <a:r>
              <a:rPr lang="en-US" dirty="0" smtClean="0"/>
              <a:t> has ten General Education Categories in the 2013-2014 Undergraduate Catalog. This is a suggested alignment between these Categories and the AAC&amp;U rubric areas, based on examination of the category descriptions, stated criteria, and course descriptions.</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6</a:t>
            </a:fld>
            <a:endParaRPr lang="en-US"/>
          </a:p>
        </p:txBody>
      </p:sp>
    </p:spTree>
    <p:extLst>
      <p:ext uri="{BB962C8B-B14F-4D97-AF65-F5344CB8AC3E}">
        <p14:creationId xmlns:p14="http://schemas.microsoft.com/office/powerpoint/2010/main" val="2892788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specific example of a category alignment. The AAC&amp;U rubric elements matching the description of the general education curriculum</a:t>
            </a:r>
            <a:r>
              <a:rPr lang="en-US" baseline="0" dirty="0" smtClean="0"/>
              <a:t> requirements are noted, along with suggestions for how they might be enhanced if a closer alignment with the AAC&amp;U rubrics is desired (and to make the curriculum more action-based).</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7</a:t>
            </a:fld>
            <a:endParaRPr lang="en-US"/>
          </a:p>
        </p:txBody>
      </p:sp>
    </p:spTree>
    <p:extLst>
      <p:ext uri="{BB962C8B-B14F-4D97-AF65-F5344CB8AC3E}">
        <p14:creationId xmlns:p14="http://schemas.microsoft.com/office/powerpoint/2010/main" val="2599664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advantage to competencies at this level of granularity is that they can be used to support micro-credentialing and badges. Badges can be used to recognize major achievements by students in fulfilling program outcomes. These are achievements worth sharing with prospective employers, scholarship funding organizations, etc. The individual badges can be combined in ways that are meaningful to external audiences.</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8</a:t>
            </a:fld>
            <a:endParaRPr lang="en-US"/>
          </a:p>
        </p:txBody>
      </p:sp>
    </p:spTree>
    <p:extLst>
      <p:ext uri="{BB962C8B-B14F-4D97-AF65-F5344CB8AC3E}">
        <p14:creationId xmlns:p14="http://schemas.microsoft.com/office/powerpoint/2010/main" val="3022441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example shows a proposed design of badges for the Civic Engagement rubric area, which would be covered</a:t>
            </a:r>
            <a:r>
              <a:rPr lang="en-US" baseline="0" dirty="0" smtClean="0"/>
              <a:t> in the American Culture General Education Requirement area.</a:t>
            </a:r>
            <a:endParaRPr lang="en-US" dirty="0"/>
          </a:p>
        </p:txBody>
      </p:sp>
      <p:sp>
        <p:nvSpPr>
          <p:cNvPr id="4" name="Slide Number Placeholder 3"/>
          <p:cNvSpPr>
            <a:spLocks noGrp="1"/>
          </p:cNvSpPr>
          <p:nvPr>
            <p:ph type="sldNum" sz="quarter" idx="10"/>
          </p:nvPr>
        </p:nvSpPr>
        <p:spPr/>
        <p:txBody>
          <a:bodyPr/>
          <a:lstStyle/>
          <a:p>
            <a:fld id="{F738B17D-0118-6B40-BFF6-BAE0314D9624}" type="slidenum">
              <a:rPr lang="en-US" smtClean="0"/>
              <a:t>9</a:t>
            </a:fld>
            <a:endParaRPr lang="en-US"/>
          </a:p>
        </p:txBody>
      </p:sp>
    </p:spTree>
    <p:extLst>
      <p:ext uri="{BB962C8B-B14F-4D97-AF65-F5344CB8AC3E}">
        <p14:creationId xmlns:p14="http://schemas.microsoft.com/office/powerpoint/2010/main" val="1709766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F08A8C9A-01B3-D84C-A775-832FD292D022}"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
        <p:nvSpPr>
          <p:cNvPr id="6" name="Slide Number Placeholder 5"/>
          <p:cNvSpPr>
            <a:spLocks noGrp="1"/>
          </p:cNvSpPr>
          <p:nvPr>
            <p:ph type="sldNum" sz="quarter" idx="12"/>
          </p:nvPr>
        </p:nvSpPr>
        <p:spPr/>
        <p:txBody>
          <a:bodyPr/>
          <a:lstStyle/>
          <a:p>
            <a:fld id="{40815330-7FF7-034F-9B13-A8CF7FAED54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3D0B28-2175-F54C-A366-09062D69C569}" type="datetime1">
              <a:rPr lang="en-US" smtClean="0"/>
              <a:t>6/10/14</a:t>
            </a:fld>
            <a:endParaRPr lang="en-US"/>
          </a:p>
        </p:txBody>
      </p:sp>
      <p:sp>
        <p:nvSpPr>
          <p:cNvPr id="6" name="Footer Placeholder 5"/>
          <p:cNvSpPr>
            <a:spLocks noGrp="1"/>
          </p:cNvSpPr>
          <p:nvPr>
            <p:ph type="ftr" sz="quarter" idx="11"/>
          </p:nvPr>
        </p:nvSpPr>
        <p:spPr/>
        <p:txBody>
          <a:bodyPr/>
          <a:lstStyle/>
          <a:p>
            <a:r>
              <a:rPr lang="en-US" smtClean="0"/>
              <a:t>Elizabeth Dalton</a:t>
            </a:r>
            <a:endParaRPr lang="en-US"/>
          </a:p>
        </p:txBody>
      </p:sp>
      <p:sp>
        <p:nvSpPr>
          <p:cNvPr id="7" name="Slide Number Placeholder 6"/>
          <p:cNvSpPr>
            <a:spLocks noGrp="1"/>
          </p:cNvSpPr>
          <p:nvPr>
            <p:ph type="sldNum" sz="quarter" idx="12"/>
          </p:nvPr>
        </p:nvSpPr>
        <p:spPr/>
        <p:txBody>
          <a:bodyPr/>
          <a:lstStyle/>
          <a:p>
            <a:fld id="{40815330-7FF7-034F-9B13-A8CF7FAED548}"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BAB174B-86EC-FB40-AAE4-B5416207D949}"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
        <p:nvSpPr>
          <p:cNvPr id="6" name="Slide Number Placeholder 5"/>
          <p:cNvSpPr>
            <a:spLocks noGrp="1"/>
          </p:cNvSpPr>
          <p:nvPr>
            <p:ph type="sldNum" sz="quarter" idx="12"/>
          </p:nvPr>
        </p:nvSpPr>
        <p:spPr/>
        <p:txBody>
          <a:bodyPr/>
          <a:lstStyle/>
          <a:p>
            <a:fld id="{40815330-7FF7-034F-9B13-A8CF7FAED548}"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1E2D48F-6BDD-2D40-A8AD-7E68A2A773A5}"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
        <p:nvSpPr>
          <p:cNvPr id="6" name="Slide Number Placeholder 5"/>
          <p:cNvSpPr>
            <a:spLocks noGrp="1"/>
          </p:cNvSpPr>
          <p:nvPr>
            <p:ph type="sldNum" sz="quarter" idx="12"/>
          </p:nvPr>
        </p:nvSpPr>
        <p:spPr/>
        <p:txBody>
          <a:bodyPr/>
          <a:lstStyle/>
          <a:p>
            <a:fld id="{40815330-7FF7-034F-9B13-A8CF7FAED54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0E86059-1B5F-C747-8FE3-A2DD84577D18}"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
        <p:nvSpPr>
          <p:cNvPr id="6" name="Slide Number Placeholder 5"/>
          <p:cNvSpPr>
            <a:spLocks noGrp="1"/>
          </p:cNvSpPr>
          <p:nvPr>
            <p:ph type="sldNum" sz="quarter" idx="12"/>
          </p:nvPr>
        </p:nvSpPr>
        <p:spPr/>
        <p:txBody>
          <a:bodyPr/>
          <a:lstStyle/>
          <a:p>
            <a:fld id="{40815330-7FF7-034F-9B13-A8CF7FAED54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54CED1A-AC88-4641-A53D-D1E6519D2F02}"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
        <p:nvSpPr>
          <p:cNvPr id="6" name="Slide Number Placeholder 5"/>
          <p:cNvSpPr>
            <a:spLocks noGrp="1"/>
          </p:cNvSpPr>
          <p:nvPr>
            <p:ph type="sldNum" sz="quarter" idx="12"/>
          </p:nvPr>
        </p:nvSpPr>
        <p:spPr/>
        <p:txBody>
          <a:bodyPr/>
          <a:lstStyle/>
          <a:p>
            <a:fld id="{40815330-7FF7-034F-9B13-A8CF7FAED548}"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B37E6B-301B-BD4E-A6E2-8E630AF83296}"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
        <p:nvSpPr>
          <p:cNvPr id="6" name="Slide Number Placeholder 5"/>
          <p:cNvSpPr>
            <a:spLocks noGrp="1"/>
          </p:cNvSpPr>
          <p:nvPr>
            <p:ph type="sldNum" sz="quarter" idx="12"/>
          </p:nvPr>
        </p:nvSpPr>
        <p:spPr/>
        <p:txBody>
          <a:bodyPr/>
          <a:lstStyle/>
          <a:p>
            <a:fld id="{40815330-7FF7-034F-9B13-A8CF7FAED54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DB1AB7E-81D1-2F4F-AD1A-F2DD42A9ABDA}" type="datetime1">
              <a:rPr lang="en-US" smtClean="0"/>
              <a:t>6/10/14</a:t>
            </a:fld>
            <a:endParaRPr lang="en-US"/>
          </a:p>
        </p:txBody>
      </p:sp>
      <p:sp>
        <p:nvSpPr>
          <p:cNvPr id="6" name="Footer Placeholder 5"/>
          <p:cNvSpPr>
            <a:spLocks noGrp="1"/>
          </p:cNvSpPr>
          <p:nvPr>
            <p:ph type="ftr" sz="quarter" idx="11"/>
          </p:nvPr>
        </p:nvSpPr>
        <p:spPr/>
        <p:txBody>
          <a:bodyPr/>
          <a:lstStyle/>
          <a:p>
            <a:r>
              <a:rPr lang="en-US" smtClean="0"/>
              <a:t>Elizabeth Dalton</a:t>
            </a:r>
            <a:endParaRPr lang="en-US"/>
          </a:p>
        </p:txBody>
      </p:sp>
      <p:sp>
        <p:nvSpPr>
          <p:cNvPr id="7" name="Slide Number Placeholder 6"/>
          <p:cNvSpPr>
            <a:spLocks noGrp="1"/>
          </p:cNvSpPr>
          <p:nvPr>
            <p:ph type="sldNum" sz="quarter" idx="12"/>
          </p:nvPr>
        </p:nvSpPr>
        <p:spPr/>
        <p:txBody>
          <a:bodyPr/>
          <a:lstStyle/>
          <a:p>
            <a:fld id="{40815330-7FF7-034F-9B13-A8CF7FAED54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AE8A592E-1ED4-1343-9792-621913657EA8}" type="datetime1">
              <a:rPr lang="en-US" smtClean="0"/>
              <a:t>6/10/14</a:t>
            </a:fld>
            <a:endParaRPr lang="en-US"/>
          </a:p>
        </p:txBody>
      </p:sp>
      <p:sp>
        <p:nvSpPr>
          <p:cNvPr id="8" name="Footer Placeholder 7"/>
          <p:cNvSpPr>
            <a:spLocks noGrp="1"/>
          </p:cNvSpPr>
          <p:nvPr>
            <p:ph type="ftr" sz="quarter" idx="11"/>
          </p:nvPr>
        </p:nvSpPr>
        <p:spPr/>
        <p:txBody>
          <a:bodyPr/>
          <a:lstStyle/>
          <a:p>
            <a:r>
              <a:rPr lang="en-US" smtClean="0"/>
              <a:t>Elizabeth Dalton</a:t>
            </a:r>
            <a:endParaRPr lang="en-US"/>
          </a:p>
        </p:txBody>
      </p:sp>
      <p:sp>
        <p:nvSpPr>
          <p:cNvPr id="9" name="Slide Number Placeholder 8"/>
          <p:cNvSpPr>
            <a:spLocks noGrp="1"/>
          </p:cNvSpPr>
          <p:nvPr>
            <p:ph type="sldNum" sz="quarter" idx="12"/>
          </p:nvPr>
        </p:nvSpPr>
        <p:spPr/>
        <p:txBody>
          <a:bodyPr/>
          <a:lstStyle/>
          <a:p>
            <a:fld id="{40815330-7FF7-034F-9B13-A8CF7FAED54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E6E7A05-7B8F-C644-ADBF-143BA63B88FA}" type="datetime1">
              <a:rPr lang="en-US" smtClean="0"/>
              <a:t>6/10/14</a:t>
            </a:fld>
            <a:endParaRPr lang="en-US"/>
          </a:p>
        </p:txBody>
      </p:sp>
      <p:sp>
        <p:nvSpPr>
          <p:cNvPr id="4" name="Footer Placeholder 3"/>
          <p:cNvSpPr>
            <a:spLocks noGrp="1"/>
          </p:cNvSpPr>
          <p:nvPr>
            <p:ph type="ftr" sz="quarter" idx="11"/>
          </p:nvPr>
        </p:nvSpPr>
        <p:spPr/>
        <p:txBody>
          <a:bodyPr/>
          <a:lstStyle/>
          <a:p>
            <a:r>
              <a:rPr lang="en-US" smtClean="0"/>
              <a:t>Elizabeth Dalton</a:t>
            </a:r>
            <a:endParaRPr lang="en-US"/>
          </a:p>
        </p:txBody>
      </p:sp>
      <p:sp>
        <p:nvSpPr>
          <p:cNvPr id="5" name="Slide Number Placeholder 4"/>
          <p:cNvSpPr>
            <a:spLocks noGrp="1"/>
          </p:cNvSpPr>
          <p:nvPr>
            <p:ph type="sldNum" sz="quarter" idx="12"/>
          </p:nvPr>
        </p:nvSpPr>
        <p:spPr/>
        <p:txBody>
          <a:bodyPr/>
          <a:lstStyle/>
          <a:p>
            <a:fld id="{40815330-7FF7-034F-9B13-A8CF7FAED54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41A13C-BA44-1740-AB40-146EDD4680CB}" type="datetime1">
              <a:rPr lang="en-US" smtClean="0"/>
              <a:t>6/10/14</a:t>
            </a:fld>
            <a:endParaRPr lang="en-US"/>
          </a:p>
        </p:txBody>
      </p:sp>
      <p:sp>
        <p:nvSpPr>
          <p:cNvPr id="3" name="Footer Placeholder 2"/>
          <p:cNvSpPr>
            <a:spLocks noGrp="1"/>
          </p:cNvSpPr>
          <p:nvPr>
            <p:ph type="ftr" sz="quarter" idx="11"/>
          </p:nvPr>
        </p:nvSpPr>
        <p:spPr/>
        <p:txBody>
          <a:bodyPr/>
          <a:lstStyle/>
          <a:p>
            <a:r>
              <a:rPr lang="en-US" smtClean="0"/>
              <a:t>Elizabeth Dalton</a:t>
            </a:r>
            <a:endParaRPr lang="en-US"/>
          </a:p>
        </p:txBody>
      </p:sp>
      <p:sp>
        <p:nvSpPr>
          <p:cNvPr id="4" name="Slide Number Placeholder 3"/>
          <p:cNvSpPr>
            <a:spLocks noGrp="1"/>
          </p:cNvSpPr>
          <p:nvPr>
            <p:ph type="sldNum" sz="quarter" idx="12"/>
          </p:nvPr>
        </p:nvSpPr>
        <p:spPr/>
        <p:txBody>
          <a:bodyPr/>
          <a:lstStyle/>
          <a:p>
            <a:fld id="{40815330-7FF7-034F-9B13-A8CF7FAED54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341353-EBA6-8A40-ACBB-7250A1229F60}" type="datetime1">
              <a:rPr lang="en-US" smtClean="0"/>
              <a:t>6/10/14</a:t>
            </a:fld>
            <a:endParaRPr lang="en-US"/>
          </a:p>
        </p:txBody>
      </p:sp>
      <p:sp>
        <p:nvSpPr>
          <p:cNvPr id="6" name="Footer Placeholder 5"/>
          <p:cNvSpPr>
            <a:spLocks noGrp="1"/>
          </p:cNvSpPr>
          <p:nvPr>
            <p:ph type="ftr" sz="quarter" idx="11"/>
          </p:nvPr>
        </p:nvSpPr>
        <p:spPr/>
        <p:txBody>
          <a:bodyPr/>
          <a:lstStyle/>
          <a:p>
            <a:r>
              <a:rPr lang="en-US" smtClean="0"/>
              <a:t>Elizabeth Dalton</a:t>
            </a:r>
            <a:endParaRPr lang="en-US"/>
          </a:p>
        </p:txBody>
      </p:sp>
      <p:sp>
        <p:nvSpPr>
          <p:cNvPr id="7" name="Slide Number Placeholder 6"/>
          <p:cNvSpPr>
            <a:spLocks noGrp="1"/>
          </p:cNvSpPr>
          <p:nvPr>
            <p:ph type="sldNum" sz="quarter" idx="12"/>
          </p:nvPr>
        </p:nvSpPr>
        <p:spPr/>
        <p:txBody>
          <a:bodyPr/>
          <a:lstStyle/>
          <a:p>
            <a:fld id="{40815330-7FF7-034F-9B13-A8CF7FAED54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24C9F9CA-4308-7246-BCF7-302D0727675A}" type="datetime1">
              <a:rPr lang="en-US" smtClean="0"/>
              <a:t>6/10/14</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r>
              <a:rPr lang="en-US" smtClean="0"/>
              <a:t>Elizabeth Dalton</a:t>
            </a:r>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40815330-7FF7-034F-9B13-A8CF7FAED54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1" Type="http://schemas.openxmlformats.org/officeDocument/2006/relationships/image" Target="../media/image12.jpg"/><Relationship Id="rId12" Type="http://schemas.openxmlformats.org/officeDocument/2006/relationships/image" Target="../media/image13.jpg"/><Relationship Id="rId13" Type="http://schemas.openxmlformats.org/officeDocument/2006/relationships/image" Target="../media/image14.jpg"/><Relationship Id="rId14" Type="http://schemas.openxmlformats.org/officeDocument/2006/relationships/image" Target="../media/image15.jpg"/><Relationship Id="rId15" Type="http://schemas.openxmlformats.org/officeDocument/2006/relationships/image" Target="../media/image16.jpg"/><Relationship Id="rId16" Type="http://schemas.openxmlformats.org/officeDocument/2006/relationships/image" Target="../media/image17.jpg"/><Relationship Id="rId17" Type="http://schemas.openxmlformats.org/officeDocument/2006/relationships/image" Target="../media/image18.jpg"/><Relationship Id="rId18" Type="http://schemas.openxmlformats.org/officeDocument/2006/relationships/image" Target="../media/image19.jpg"/><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jpg"/><Relationship Id="rId6" Type="http://schemas.openxmlformats.org/officeDocument/2006/relationships/image" Target="../media/image7.jpg"/><Relationship Id="rId7" Type="http://schemas.openxmlformats.org/officeDocument/2006/relationships/image" Target="../media/image8.jpg"/><Relationship Id="rId8" Type="http://schemas.openxmlformats.org/officeDocument/2006/relationships/image" Target="../media/image9.jpg"/><Relationship Id="rId9" Type="http://schemas.openxmlformats.org/officeDocument/2006/relationships/image" Target="../media/image10.jpg"/><Relationship Id="rId10"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www.aacu.org/leap/documents/2013_EmployerSurvey.pdf" TargetMode="External"/></Relationships>
</file>

<file path=ppt/slides/_rels/slide13.xml.rels><?xml version="1.0" encoding="UTF-8" standalone="yes"?>
<Relationships xmlns="http://schemas.openxmlformats.org/package/2006/relationships"><Relationship Id="rId11" Type="http://schemas.openxmlformats.org/officeDocument/2006/relationships/image" Target="../media/image28.png"/><Relationship Id="rId12" Type="http://schemas.openxmlformats.org/officeDocument/2006/relationships/image" Target="../media/image29.png"/><Relationship Id="rId13" Type="http://schemas.openxmlformats.org/officeDocument/2006/relationships/image" Target="../media/image30.png"/><Relationship Id="rId14" Type="http://schemas.openxmlformats.org/officeDocument/2006/relationships/image" Target="../media/image31.png"/><Relationship Id="rId15" Type="http://schemas.openxmlformats.org/officeDocument/2006/relationships/image" Target="../media/image32.png"/><Relationship Id="rId16" Type="http://schemas.openxmlformats.org/officeDocument/2006/relationships/image" Target="../media/image33.png"/><Relationship Id="rId17" Type="http://schemas.openxmlformats.org/officeDocument/2006/relationships/image" Target="../media/image34.png"/><Relationship Id="rId18"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26.png"/><Relationship Id="rId10"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7" Type="http://schemas.openxmlformats.org/officeDocument/2006/relationships/image" Target="../media/image39.png"/><Relationship Id="rId8"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41.png"/><Relationship Id="rId5" Type="http://schemas.openxmlformats.org/officeDocument/2006/relationships/image" Target="../media/image42.png"/><Relationship Id="rId6" Type="http://schemas.openxmlformats.org/officeDocument/2006/relationships/image" Target="../media/image43.png"/><Relationship Id="rId7" Type="http://schemas.openxmlformats.org/officeDocument/2006/relationships/image" Target="../media/image44.png"/><Relationship Id="rId8" Type="http://schemas.openxmlformats.org/officeDocument/2006/relationships/image" Target="../media/image45.png"/><Relationship Id="rId9"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439126"/>
            <a:ext cx="7772400" cy="1470025"/>
          </a:xfrm>
        </p:spPr>
        <p:txBody>
          <a:bodyPr>
            <a:normAutofit fontScale="90000"/>
          </a:bodyPr>
          <a:lstStyle/>
          <a:p>
            <a:r>
              <a:rPr lang="en-US" sz="4900" b="1" dirty="0" smtClean="0">
                <a:latin typeface="Big Caslon Medium"/>
              </a:rPr>
              <a:t>Competencies and Badges </a:t>
            </a:r>
            <a:br>
              <a:rPr lang="en-US" sz="4900" b="1" dirty="0" smtClean="0">
                <a:latin typeface="Big Caslon Medium"/>
              </a:rPr>
            </a:br>
            <a:r>
              <a:rPr lang="en-US" sz="4900" b="1" dirty="0" smtClean="0">
                <a:latin typeface="Big Caslon Medium"/>
              </a:rPr>
              <a:t>for General Education</a:t>
            </a:r>
            <a:br>
              <a:rPr lang="en-US" sz="4900" b="1" dirty="0" smtClean="0">
                <a:latin typeface="Big Caslon Medium"/>
              </a:rPr>
            </a:br>
            <a:r>
              <a:rPr lang="en-US" sz="4900" b="1" dirty="0" smtClean="0">
                <a:latin typeface="Big Caslon Medium"/>
              </a:rPr>
              <a:t>in Colleges and</a:t>
            </a:r>
            <a:br>
              <a:rPr lang="en-US" sz="4900" b="1" dirty="0" smtClean="0">
                <a:latin typeface="Big Caslon Medium"/>
              </a:rPr>
            </a:br>
            <a:r>
              <a:rPr lang="en-US" sz="4900" b="1" dirty="0" smtClean="0">
                <a:latin typeface="Big Caslon Medium"/>
              </a:rPr>
              <a:t>Universities </a:t>
            </a:r>
            <a:r>
              <a:rPr lang="en-US" sz="4900" b="1" dirty="0">
                <a:latin typeface="Big Caslon Medium"/>
              </a:rPr>
              <a:t/>
            </a:r>
            <a:br>
              <a:rPr lang="en-US" sz="4900" b="1" dirty="0">
                <a:latin typeface="Big Caslon Medium"/>
              </a:rPr>
            </a:br>
            <a:r>
              <a:rPr lang="en-US" sz="4900" b="1" dirty="0" smtClean="0">
                <a:latin typeface="Big Caslon Medium"/>
              </a:rPr>
              <a:t/>
            </a:r>
            <a:br>
              <a:rPr lang="en-US" sz="4900" b="1" dirty="0" smtClean="0">
                <a:latin typeface="Big Caslon Medium"/>
              </a:rPr>
            </a:br>
            <a:r>
              <a:rPr lang="en-US" sz="4000" dirty="0" smtClean="0">
                <a:latin typeface="Big Caslon Medium"/>
              </a:rPr>
              <a:t>A Moodle Use Case</a:t>
            </a:r>
            <a:r>
              <a:rPr lang="en-US" sz="2000" dirty="0" smtClean="0">
                <a:latin typeface="Big Caslon Medium"/>
              </a:rPr>
              <a:t/>
            </a:r>
            <a:br>
              <a:rPr lang="en-US" sz="2000" dirty="0" smtClean="0">
                <a:latin typeface="Big Caslon Medium"/>
              </a:rPr>
            </a:br>
            <a:r>
              <a:rPr lang="en-US" dirty="0" smtClean="0">
                <a:latin typeface="Big Caslon Medium"/>
              </a:rPr>
              <a:t>June 2014</a:t>
            </a:r>
            <a:endParaRPr lang="en-US" dirty="0">
              <a:latin typeface="Big Caslon Medium"/>
            </a:endParaRPr>
          </a:p>
        </p:txBody>
      </p:sp>
      <p:sp>
        <p:nvSpPr>
          <p:cNvPr id="3" name="Date Placeholder 2"/>
          <p:cNvSpPr>
            <a:spLocks noGrp="1"/>
          </p:cNvSpPr>
          <p:nvPr>
            <p:ph type="dt" sz="half" idx="10"/>
          </p:nvPr>
        </p:nvSpPr>
        <p:spPr/>
        <p:txBody>
          <a:bodyPr/>
          <a:lstStyle/>
          <a:p>
            <a:fld id="{ABB36F61-6EEB-4444-8C99-C1A9DFD4BDAE}" type="datetime1">
              <a:rPr lang="en-US" smtClean="0"/>
              <a:t>6/10/14</a:t>
            </a:fld>
            <a:endParaRPr lang="en-US"/>
          </a:p>
        </p:txBody>
      </p:sp>
      <p:sp>
        <p:nvSpPr>
          <p:cNvPr id="4" name="Footer Placeholder 3"/>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4317780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Certificates: Content Areas</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2725" y="3006724"/>
            <a:ext cx="914400" cy="9144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8480" y="3006724"/>
            <a:ext cx="914400" cy="91440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8742" y="4218971"/>
            <a:ext cx="914400" cy="914400"/>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82725" y="4218971"/>
            <a:ext cx="914400" cy="914400"/>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96562" y="3006724"/>
            <a:ext cx="914400" cy="914400"/>
          </a:xfrm>
          <a:prstGeom prst="rect">
            <a:avLst/>
          </a:prstGeom>
        </p:spPr>
      </p:pic>
      <p:pic>
        <p:nvPicPr>
          <p:cNvPr id="13" name="Picture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58480" y="1782209"/>
            <a:ext cx="914400" cy="914400"/>
          </a:xfrm>
          <a:prstGeom prst="rect">
            <a:avLst/>
          </a:prstGeom>
        </p:spPr>
      </p:pic>
      <p:pic>
        <p:nvPicPr>
          <p:cNvPr id="14" name="Picture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082725" y="1782210"/>
            <a:ext cx="914400" cy="914400"/>
          </a:xfrm>
          <a:prstGeom prst="rect">
            <a:avLst/>
          </a:prstGeom>
        </p:spPr>
      </p:pic>
      <p:pic>
        <p:nvPicPr>
          <p:cNvPr id="15" name="Picture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68742" y="1782210"/>
            <a:ext cx="914400" cy="914400"/>
          </a:xfrm>
          <a:prstGeom prst="rect">
            <a:avLst/>
          </a:prstGeom>
        </p:spPr>
      </p:pic>
      <p:pic>
        <p:nvPicPr>
          <p:cNvPr id="16" name="Picture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58480" y="4218971"/>
            <a:ext cx="914400" cy="914400"/>
          </a:xfrm>
          <a:prstGeom prst="rect">
            <a:avLst/>
          </a:prstGeom>
        </p:spPr>
      </p:pic>
      <p:pic>
        <p:nvPicPr>
          <p:cNvPr id="17" name="Picture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996562" y="1755540"/>
            <a:ext cx="914400" cy="914400"/>
          </a:xfrm>
          <a:prstGeom prst="rect">
            <a:avLst/>
          </a:prstGeom>
        </p:spPr>
      </p:pic>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996562" y="4218971"/>
            <a:ext cx="914400" cy="914400"/>
          </a:xfrm>
          <a:prstGeom prst="rect">
            <a:avLst/>
          </a:prstGeom>
        </p:spPr>
      </p:pic>
      <p:pic>
        <p:nvPicPr>
          <p:cNvPr id="19" name="Picture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658480" y="5447431"/>
            <a:ext cx="914400" cy="914400"/>
          </a:xfrm>
          <a:prstGeom prst="rect">
            <a:avLst/>
          </a:prstGeom>
        </p:spPr>
      </p:pic>
      <p:pic>
        <p:nvPicPr>
          <p:cNvPr id="20" name="Picture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082725" y="5447431"/>
            <a:ext cx="914400" cy="914400"/>
          </a:xfrm>
          <a:prstGeom prst="rect">
            <a:avLst/>
          </a:prstGeom>
        </p:spPr>
      </p:pic>
      <p:pic>
        <p:nvPicPr>
          <p:cNvPr id="21" name="Picture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568742" y="5447431"/>
            <a:ext cx="914400" cy="914400"/>
          </a:xfrm>
          <a:prstGeom prst="rect">
            <a:avLst/>
          </a:prstGeom>
        </p:spPr>
      </p:pic>
      <p:pic>
        <p:nvPicPr>
          <p:cNvPr id="22" name="Picture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996562" y="5447431"/>
            <a:ext cx="914400" cy="914400"/>
          </a:xfrm>
          <a:prstGeom prst="rect">
            <a:avLst/>
          </a:prstGeom>
        </p:spPr>
      </p:pic>
      <p:pic>
        <p:nvPicPr>
          <p:cNvPr id="23" name="Picture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568742" y="3006724"/>
            <a:ext cx="914400" cy="914400"/>
          </a:xfrm>
          <a:prstGeom prst="rect">
            <a:avLst/>
          </a:prstGeom>
        </p:spPr>
      </p:pic>
      <p:sp>
        <p:nvSpPr>
          <p:cNvPr id="24" name="TextBox 23"/>
          <p:cNvSpPr txBox="1"/>
          <p:nvPr/>
        </p:nvSpPr>
        <p:spPr>
          <a:xfrm>
            <a:off x="1471689" y="2669940"/>
            <a:ext cx="1287983" cy="246221"/>
          </a:xfrm>
          <a:prstGeom prst="rect">
            <a:avLst/>
          </a:prstGeom>
          <a:noFill/>
        </p:spPr>
        <p:txBody>
          <a:bodyPr wrap="none" rtlCol="0">
            <a:spAutoFit/>
          </a:bodyPr>
          <a:lstStyle/>
          <a:p>
            <a:pPr algn="ctr"/>
            <a:r>
              <a:rPr lang="en-US" sz="1000" b="1" dirty="0" smtClean="0"/>
              <a:t>Civic Engagement</a:t>
            </a:r>
            <a:endParaRPr lang="en-US" sz="1000" b="1" dirty="0"/>
          </a:p>
        </p:txBody>
      </p:sp>
      <p:sp>
        <p:nvSpPr>
          <p:cNvPr id="25" name="TextBox 24"/>
          <p:cNvSpPr txBox="1"/>
          <p:nvPr/>
        </p:nvSpPr>
        <p:spPr>
          <a:xfrm>
            <a:off x="4388588" y="3913093"/>
            <a:ext cx="1274708" cy="246221"/>
          </a:xfrm>
          <a:prstGeom prst="rect">
            <a:avLst/>
          </a:prstGeom>
          <a:noFill/>
        </p:spPr>
        <p:txBody>
          <a:bodyPr wrap="none" rtlCol="0">
            <a:spAutoFit/>
          </a:bodyPr>
          <a:lstStyle/>
          <a:p>
            <a:pPr algn="ctr"/>
            <a:r>
              <a:rPr lang="en-US" sz="1000" b="1" dirty="0" smtClean="0"/>
              <a:t>Creative Thinking</a:t>
            </a:r>
            <a:endParaRPr lang="en-US" sz="1000" b="1" dirty="0"/>
          </a:p>
        </p:txBody>
      </p:sp>
      <p:sp>
        <p:nvSpPr>
          <p:cNvPr id="26" name="TextBox 25"/>
          <p:cNvSpPr txBox="1"/>
          <p:nvPr/>
        </p:nvSpPr>
        <p:spPr>
          <a:xfrm>
            <a:off x="1771970" y="5128600"/>
            <a:ext cx="687420" cy="246221"/>
          </a:xfrm>
          <a:prstGeom prst="rect">
            <a:avLst/>
          </a:prstGeom>
          <a:noFill/>
        </p:spPr>
        <p:txBody>
          <a:bodyPr wrap="none" rtlCol="0">
            <a:spAutoFit/>
          </a:bodyPr>
          <a:lstStyle/>
          <a:p>
            <a:pPr algn="ctr"/>
            <a:r>
              <a:rPr lang="en-US" sz="1000" b="1" dirty="0" smtClean="0"/>
              <a:t>Reading</a:t>
            </a:r>
            <a:endParaRPr lang="en-US" sz="1000" b="1" dirty="0"/>
          </a:p>
        </p:txBody>
      </p:sp>
      <p:sp>
        <p:nvSpPr>
          <p:cNvPr id="27" name="TextBox 26"/>
          <p:cNvSpPr txBox="1"/>
          <p:nvPr/>
        </p:nvSpPr>
        <p:spPr>
          <a:xfrm>
            <a:off x="2809083" y="5128600"/>
            <a:ext cx="1461683" cy="246221"/>
          </a:xfrm>
          <a:prstGeom prst="rect">
            <a:avLst/>
          </a:prstGeom>
          <a:noFill/>
        </p:spPr>
        <p:txBody>
          <a:bodyPr wrap="none" rtlCol="0">
            <a:spAutoFit/>
          </a:bodyPr>
          <a:lstStyle/>
          <a:p>
            <a:pPr algn="ctr"/>
            <a:r>
              <a:rPr lang="en-US" sz="1000" b="1" dirty="0" smtClean="0"/>
              <a:t>Quantitative Literacy</a:t>
            </a:r>
            <a:endParaRPr lang="en-US" sz="1000" b="1" dirty="0"/>
          </a:p>
        </p:txBody>
      </p:sp>
      <p:sp>
        <p:nvSpPr>
          <p:cNvPr id="28" name="TextBox 27"/>
          <p:cNvSpPr txBox="1"/>
          <p:nvPr/>
        </p:nvSpPr>
        <p:spPr>
          <a:xfrm>
            <a:off x="5848469" y="5128600"/>
            <a:ext cx="1210588" cy="246221"/>
          </a:xfrm>
          <a:prstGeom prst="rect">
            <a:avLst/>
          </a:prstGeom>
          <a:noFill/>
        </p:spPr>
        <p:txBody>
          <a:bodyPr wrap="none" rtlCol="0">
            <a:spAutoFit/>
          </a:bodyPr>
          <a:lstStyle/>
          <a:p>
            <a:pPr algn="ctr"/>
            <a:r>
              <a:rPr lang="en-US" sz="1000" b="1" dirty="0" smtClean="0"/>
              <a:t>Problem Solving</a:t>
            </a:r>
            <a:endParaRPr lang="en-US" sz="1000" b="1" dirty="0"/>
          </a:p>
        </p:txBody>
      </p:sp>
      <p:sp>
        <p:nvSpPr>
          <p:cNvPr id="29" name="TextBox 28"/>
          <p:cNvSpPr txBox="1"/>
          <p:nvPr/>
        </p:nvSpPr>
        <p:spPr>
          <a:xfrm>
            <a:off x="5725676" y="3913093"/>
            <a:ext cx="1456173" cy="246221"/>
          </a:xfrm>
          <a:prstGeom prst="rect">
            <a:avLst/>
          </a:prstGeom>
          <a:noFill/>
        </p:spPr>
        <p:txBody>
          <a:bodyPr wrap="none" rtlCol="0">
            <a:spAutoFit/>
          </a:bodyPr>
          <a:lstStyle/>
          <a:p>
            <a:pPr algn="ctr"/>
            <a:r>
              <a:rPr lang="en-US" sz="1000" b="1" dirty="0" smtClean="0"/>
              <a:t>Oral Communication</a:t>
            </a:r>
            <a:endParaRPr lang="en-US" sz="1000" b="1" dirty="0"/>
          </a:p>
        </p:txBody>
      </p:sp>
      <p:sp>
        <p:nvSpPr>
          <p:cNvPr id="30" name="TextBox 29"/>
          <p:cNvSpPr txBox="1"/>
          <p:nvPr/>
        </p:nvSpPr>
        <p:spPr>
          <a:xfrm>
            <a:off x="4394286" y="6361831"/>
            <a:ext cx="1263312" cy="246221"/>
          </a:xfrm>
          <a:prstGeom prst="rect">
            <a:avLst/>
          </a:prstGeom>
          <a:noFill/>
        </p:spPr>
        <p:txBody>
          <a:bodyPr wrap="none" rtlCol="0">
            <a:spAutoFit/>
          </a:bodyPr>
          <a:lstStyle/>
          <a:p>
            <a:pPr algn="ctr"/>
            <a:r>
              <a:rPr lang="en-US" sz="1000" b="1" dirty="0" smtClean="0"/>
              <a:t>Lifelong Learning</a:t>
            </a:r>
            <a:endParaRPr lang="en-US" sz="1000" b="1" dirty="0"/>
          </a:p>
        </p:txBody>
      </p:sp>
      <p:sp>
        <p:nvSpPr>
          <p:cNvPr id="31" name="TextBox 30"/>
          <p:cNvSpPr txBox="1"/>
          <p:nvPr/>
        </p:nvSpPr>
        <p:spPr>
          <a:xfrm>
            <a:off x="4189653" y="2669940"/>
            <a:ext cx="1672578" cy="246221"/>
          </a:xfrm>
          <a:prstGeom prst="rect">
            <a:avLst/>
          </a:prstGeom>
          <a:noFill/>
        </p:spPr>
        <p:txBody>
          <a:bodyPr wrap="none" rtlCol="0">
            <a:spAutoFit/>
          </a:bodyPr>
          <a:lstStyle/>
          <a:p>
            <a:pPr algn="ctr"/>
            <a:r>
              <a:rPr lang="en-US" sz="1000" b="1" dirty="0" smtClean="0"/>
              <a:t>Intercultural Knowledge</a:t>
            </a:r>
          </a:p>
        </p:txBody>
      </p:sp>
      <p:sp>
        <p:nvSpPr>
          <p:cNvPr id="32" name="TextBox 31"/>
          <p:cNvSpPr txBox="1"/>
          <p:nvPr/>
        </p:nvSpPr>
        <p:spPr>
          <a:xfrm>
            <a:off x="2825627" y="6361831"/>
            <a:ext cx="1428596" cy="246221"/>
          </a:xfrm>
          <a:prstGeom prst="rect">
            <a:avLst/>
          </a:prstGeom>
          <a:noFill/>
        </p:spPr>
        <p:txBody>
          <a:bodyPr wrap="none" rtlCol="0">
            <a:spAutoFit/>
          </a:bodyPr>
          <a:lstStyle/>
          <a:p>
            <a:pPr algn="ctr"/>
            <a:r>
              <a:rPr lang="en-US" sz="1000" b="1" dirty="0" smtClean="0"/>
              <a:t>Integrative Learning</a:t>
            </a:r>
            <a:endParaRPr lang="en-US" sz="1000" b="1" dirty="0"/>
          </a:p>
        </p:txBody>
      </p:sp>
      <p:sp>
        <p:nvSpPr>
          <p:cNvPr id="33" name="TextBox 32"/>
          <p:cNvSpPr txBox="1"/>
          <p:nvPr/>
        </p:nvSpPr>
        <p:spPr>
          <a:xfrm>
            <a:off x="5792144" y="2669940"/>
            <a:ext cx="1323236" cy="246221"/>
          </a:xfrm>
          <a:prstGeom prst="rect">
            <a:avLst/>
          </a:prstGeom>
          <a:noFill/>
        </p:spPr>
        <p:txBody>
          <a:bodyPr wrap="none" rtlCol="0">
            <a:spAutoFit/>
          </a:bodyPr>
          <a:lstStyle/>
          <a:p>
            <a:pPr algn="ctr"/>
            <a:r>
              <a:rPr lang="en-US" sz="1000" b="1" dirty="0" smtClean="0"/>
              <a:t>Inquiry &amp; Analysis</a:t>
            </a:r>
            <a:endParaRPr lang="en-US" sz="1000" b="1" dirty="0"/>
          </a:p>
        </p:txBody>
      </p:sp>
      <p:sp>
        <p:nvSpPr>
          <p:cNvPr id="34" name="TextBox 33"/>
          <p:cNvSpPr txBox="1"/>
          <p:nvPr/>
        </p:nvSpPr>
        <p:spPr>
          <a:xfrm>
            <a:off x="1398145" y="3913093"/>
            <a:ext cx="1435071" cy="246221"/>
          </a:xfrm>
          <a:prstGeom prst="rect">
            <a:avLst/>
          </a:prstGeom>
          <a:noFill/>
        </p:spPr>
        <p:txBody>
          <a:bodyPr wrap="none" rtlCol="0">
            <a:spAutoFit/>
          </a:bodyPr>
          <a:lstStyle/>
          <a:p>
            <a:pPr algn="ctr"/>
            <a:r>
              <a:rPr lang="en-US" sz="1000" b="1" dirty="0" smtClean="0"/>
              <a:t>Information Literacy</a:t>
            </a:r>
            <a:endParaRPr lang="en-US" sz="1000" b="1" dirty="0"/>
          </a:p>
        </p:txBody>
      </p:sp>
      <p:sp>
        <p:nvSpPr>
          <p:cNvPr id="35" name="TextBox 34"/>
          <p:cNvSpPr txBox="1"/>
          <p:nvPr/>
        </p:nvSpPr>
        <p:spPr>
          <a:xfrm>
            <a:off x="2953166" y="2669940"/>
            <a:ext cx="1173518" cy="246221"/>
          </a:xfrm>
          <a:prstGeom prst="rect">
            <a:avLst/>
          </a:prstGeom>
          <a:noFill/>
        </p:spPr>
        <p:txBody>
          <a:bodyPr wrap="none" rtlCol="0">
            <a:spAutoFit/>
          </a:bodyPr>
          <a:lstStyle/>
          <a:p>
            <a:pPr algn="ctr"/>
            <a:r>
              <a:rPr lang="en-US" sz="1000" b="1" dirty="0" smtClean="0"/>
              <a:t>Global Learning</a:t>
            </a:r>
            <a:endParaRPr lang="en-US" sz="1000" b="1" dirty="0"/>
          </a:p>
        </p:txBody>
      </p:sp>
      <p:sp>
        <p:nvSpPr>
          <p:cNvPr id="36" name="TextBox 35"/>
          <p:cNvSpPr txBox="1"/>
          <p:nvPr/>
        </p:nvSpPr>
        <p:spPr>
          <a:xfrm>
            <a:off x="1465502" y="6361831"/>
            <a:ext cx="1300356" cy="246221"/>
          </a:xfrm>
          <a:prstGeom prst="rect">
            <a:avLst/>
          </a:prstGeom>
          <a:noFill/>
        </p:spPr>
        <p:txBody>
          <a:bodyPr wrap="none" rtlCol="0">
            <a:spAutoFit/>
          </a:bodyPr>
          <a:lstStyle/>
          <a:p>
            <a:pPr algn="ctr"/>
            <a:r>
              <a:rPr lang="en-US" sz="1000" b="1" dirty="0" smtClean="0"/>
              <a:t>Ethical Reasoning</a:t>
            </a:r>
            <a:endParaRPr lang="en-US" sz="1000" b="1" dirty="0"/>
          </a:p>
        </p:txBody>
      </p:sp>
      <p:sp>
        <p:nvSpPr>
          <p:cNvPr id="37" name="TextBox 36"/>
          <p:cNvSpPr txBox="1"/>
          <p:nvPr/>
        </p:nvSpPr>
        <p:spPr>
          <a:xfrm>
            <a:off x="2928218" y="3913093"/>
            <a:ext cx="1223412" cy="246221"/>
          </a:xfrm>
          <a:prstGeom prst="rect">
            <a:avLst/>
          </a:prstGeom>
          <a:noFill/>
        </p:spPr>
        <p:txBody>
          <a:bodyPr wrap="none" rtlCol="0">
            <a:spAutoFit/>
          </a:bodyPr>
          <a:lstStyle/>
          <a:p>
            <a:pPr algn="ctr"/>
            <a:r>
              <a:rPr lang="en-US" sz="1000" b="1" dirty="0" smtClean="0"/>
              <a:t>Critical Thinking</a:t>
            </a:r>
            <a:endParaRPr lang="en-US" sz="1000" b="1" dirty="0"/>
          </a:p>
        </p:txBody>
      </p:sp>
      <p:sp>
        <p:nvSpPr>
          <p:cNvPr id="38" name="TextBox 37"/>
          <p:cNvSpPr txBox="1"/>
          <p:nvPr/>
        </p:nvSpPr>
        <p:spPr>
          <a:xfrm>
            <a:off x="6046340" y="6361831"/>
            <a:ext cx="814846" cy="246221"/>
          </a:xfrm>
          <a:prstGeom prst="rect">
            <a:avLst/>
          </a:prstGeom>
          <a:noFill/>
        </p:spPr>
        <p:txBody>
          <a:bodyPr wrap="none" rtlCol="0">
            <a:spAutoFit/>
          </a:bodyPr>
          <a:lstStyle/>
          <a:p>
            <a:pPr algn="ctr"/>
            <a:r>
              <a:rPr lang="en-US" sz="1000" b="1" dirty="0" smtClean="0"/>
              <a:t>Teamwork</a:t>
            </a:r>
            <a:endParaRPr lang="en-US" sz="1000" b="1" dirty="0"/>
          </a:p>
        </p:txBody>
      </p:sp>
      <p:sp>
        <p:nvSpPr>
          <p:cNvPr id="39" name="TextBox 38"/>
          <p:cNvSpPr txBox="1"/>
          <p:nvPr/>
        </p:nvSpPr>
        <p:spPr>
          <a:xfrm>
            <a:off x="4197831" y="5128600"/>
            <a:ext cx="1656223" cy="246221"/>
          </a:xfrm>
          <a:prstGeom prst="rect">
            <a:avLst/>
          </a:prstGeom>
          <a:noFill/>
        </p:spPr>
        <p:txBody>
          <a:bodyPr wrap="none" rtlCol="0">
            <a:spAutoFit/>
          </a:bodyPr>
          <a:lstStyle/>
          <a:p>
            <a:pPr algn="ctr"/>
            <a:r>
              <a:rPr lang="en-US" sz="1000" b="1" dirty="0" smtClean="0"/>
              <a:t>Written Communication</a:t>
            </a:r>
            <a:endParaRPr lang="en-US" sz="1000" b="1" dirty="0"/>
          </a:p>
        </p:txBody>
      </p:sp>
      <p:sp>
        <p:nvSpPr>
          <p:cNvPr id="3" name="Date Placeholder 2"/>
          <p:cNvSpPr>
            <a:spLocks noGrp="1"/>
          </p:cNvSpPr>
          <p:nvPr>
            <p:ph type="dt" sz="half" idx="10"/>
          </p:nvPr>
        </p:nvSpPr>
        <p:spPr/>
        <p:txBody>
          <a:bodyPr/>
          <a:lstStyle/>
          <a:p>
            <a:fld id="{83349802-6E9C-EC49-B628-0CFAE2B3D344}" type="datetime1">
              <a:rPr lang="en-US" smtClean="0"/>
              <a:t>6/10/14</a:t>
            </a:fld>
            <a:endParaRPr lang="en-US"/>
          </a:p>
        </p:txBody>
      </p:sp>
      <p:sp>
        <p:nvSpPr>
          <p:cNvPr id="4" name="Footer Placeholder 3"/>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3320431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Cognitive Competencies:</a:t>
            </a:r>
            <a:br>
              <a:rPr lang="en-US" dirty="0"/>
            </a:br>
            <a:r>
              <a:rPr lang="en-US" sz="3600" dirty="0" smtClean="0"/>
              <a:t>“Diamond Badges”</a:t>
            </a:r>
            <a:endParaRPr lang="en-US" sz="3600" dirty="0"/>
          </a:p>
        </p:txBody>
      </p:sp>
      <p:sp>
        <p:nvSpPr>
          <p:cNvPr id="3" name="Content Placeholder 2"/>
          <p:cNvSpPr>
            <a:spLocks noGrp="1"/>
          </p:cNvSpPr>
          <p:nvPr>
            <p:ph idx="1"/>
          </p:nvPr>
        </p:nvSpPr>
        <p:spPr/>
        <p:txBody>
          <a:bodyPr>
            <a:normAutofit/>
          </a:bodyPr>
          <a:lstStyle/>
          <a:p>
            <a:r>
              <a:rPr lang="en-US" sz="2800" dirty="0" smtClean="0"/>
              <a:t>Excellence Across Multiple Topics, Tasks, Contexts</a:t>
            </a:r>
          </a:p>
          <a:p>
            <a:r>
              <a:rPr lang="en-US" sz="2800" dirty="0" smtClean="0"/>
              <a:t>Requires “Capstone” level achievement in 3 or more Content Areas</a:t>
            </a:r>
          </a:p>
          <a:p>
            <a:r>
              <a:rPr lang="en-US" sz="2800" dirty="0" smtClean="0"/>
              <a:t>Core Liberal Arts Themes</a:t>
            </a:r>
          </a:p>
          <a:p>
            <a:r>
              <a:rPr lang="en-US" sz="2800" dirty="0" smtClean="0"/>
              <a:t>Valuable to Employers</a:t>
            </a:r>
          </a:p>
          <a:p>
            <a:r>
              <a:rPr lang="en-US" sz="2800" dirty="0" smtClean="0"/>
              <a:t>Backed by Evidence of Accomplishments</a:t>
            </a:r>
            <a:endParaRPr lang="en-US" sz="2800" dirty="0"/>
          </a:p>
        </p:txBody>
      </p:sp>
      <p:sp>
        <p:nvSpPr>
          <p:cNvPr id="4" name="Date Placeholder 3"/>
          <p:cNvSpPr>
            <a:spLocks noGrp="1"/>
          </p:cNvSpPr>
          <p:nvPr>
            <p:ph type="dt" sz="half" idx="10"/>
          </p:nvPr>
        </p:nvSpPr>
        <p:spPr/>
        <p:txBody>
          <a:bodyPr/>
          <a:lstStyle/>
          <a:p>
            <a:fld id="{52671BA6-3192-D144-B457-FA16B4E2FFE2}"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1665632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Employer Priorities</a:t>
            </a:r>
            <a:endParaRPr lang="en-US" dirty="0"/>
          </a:p>
        </p:txBody>
      </p:sp>
      <p:sp>
        <p:nvSpPr>
          <p:cNvPr id="3" name="Content Placeholder 2"/>
          <p:cNvSpPr>
            <a:spLocks noGrp="1"/>
          </p:cNvSpPr>
          <p:nvPr>
            <p:ph idx="1"/>
          </p:nvPr>
        </p:nvSpPr>
        <p:spPr/>
        <p:txBody>
          <a:bodyPr/>
          <a:lstStyle/>
          <a:p>
            <a:r>
              <a:rPr lang="en-US" dirty="0" smtClean="0"/>
              <a:t>Innovation</a:t>
            </a:r>
          </a:p>
          <a:p>
            <a:r>
              <a:rPr lang="en-US" dirty="0" smtClean="0"/>
              <a:t>Critical Thinking</a:t>
            </a:r>
          </a:p>
          <a:p>
            <a:r>
              <a:rPr lang="en-US" dirty="0" smtClean="0"/>
              <a:t>Written and Oral Communication</a:t>
            </a:r>
          </a:p>
          <a:p>
            <a:r>
              <a:rPr lang="en-US" dirty="0" smtClean="0"/>
              <a:t>Complex Problem Solving</a:t>
            </a:r>
          </a:p>
          <a:p>
            <a:r>
              <a:rPr lang="en-US" dirty="0" smtClean="0"/>
              <a:t>Ethical Judgment</a:t>
            </a:r>
          </a:p>
          <a:p>
            <a:r>
              <a:rPr lang="en-US" dirty="0" smtClean="0"/>
              <a:t>Intercultural Skills</a:t>
            </a:r>
          </a:p>
          <a:p>
            <a:r>
              <a:rPr lang="en-US" dirty="0" smtClean="0"/>
              <a:t>Continuous Learning</a:t>
            </a:r>
            <a:endParaRPr lang="en-US" dirty="0"/>
          </a:p>
        </p:txBody>
      </p:sp>
      <p:sp>
        <p:nvSpPr>
          <p:cNvPr id="4" name="TextBox 3"/>
          <p:cNvSpPr txBox="1"/>
          <p:nvPr/>
        </p:nvSpPr>
        <p:spPr>
          <a:xfrm>
            <a:off x="549275" y="5943601"/>
            <a:ext cx="8042276" cy="646331"/>
          </a:xfrm>
          <a:prstGeom prst="rect">
            <a:avLst/>
          </a:prstGeom>
          <a:noFill/>
        </p:spPr>
        <p:txBody>
          <a:bodyPr wrap="square" rtlCol="0">
            <a:spAutoFit/>
          </a:bodyPr>
          <a:lstStyle/>
          <a:p>
            <a:r>
              <a:rPr lang="en-US" sz="1200" dirty="0"/>
              <a:t>Hart Research Associates. It Takes More Than a Major: Employer Priorities for College Learning and Student Success (Washington, DC: AAC&amp;U, 2013), </a:t>
            </a:r>
            <a:r>
              <a:rPr lang="en-US" sz="1200" dirty="0" err="1"/>
              <a:t>www.aacu.org</a:t>
            </a:r>
            <a:r>
              <a:rPr lang="en-US" sz="1200" dirty="0"/>
              <a:t>/leap/</a:t>
            </a:r>
            <a:r>
              <a:rPr lang="en-US" sz="1200" dirty="0" err="1"/>
              <a:t>public_opinion_research.cfm</a:t>
            </a:r>
            <a:r>
              <a:rPr lang="en-US" sz="1200" dirty="0"/>
              <a:t> Retrieved from </a:t>
            </a:r>
            <a:r>
              <a:rPr lang="en-US" sz="1200" u="sng" dirty="0">
                <a:hlinkClick r:id="rId3"/>
              </a:rPr>
              <a:t>http://www.aacu.org/leap/documents/2013_EmployerSurvey.pdf</a:t>
            </a:r>
            <a:endParaRPr lang="en-US" sz="1200" dirty="0"/>
          </a:p>
        </p:txBody>
      </p:sp>
      <p:sp>
        <p:nvSpPr>
          <p:cNvPr id="5" name="Date Placeholder 4"/>
          <p:cNvSpPr>
            <a:spLocks noGrp="1"/>
          </p:cNvSpPr>
          <p:nvPr>
            <p:ph type="dt" sz="half" idx="10"/>
          </p:nvPr>
        </p:nvSpPr>
        <p:spPr/>
        <p:txBody>
          <a:bodyPr/>
          <a:lstStyle/>
          <a:p>
            <a:fld id="{A37DF017-855B-E147-BB66-05C608965099}" type="datetime1">
              <a:rPr lang="en-US" smtClean="0"/>
              <a:t>6/10/14</a:t>
            </a:fld>
            <a:endParaRPr lang="en-US"/>
          </a:p>
        </p:txBody>
      </p:sp>
      <p:sp>
        <p:nvSpPr>
          <p:cNvPr id="6" name="Footer Placeholder 5"/>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2168360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Cognitive Competencies:</a:t>
            </a:r>
            <a:br>
              <a:rPr lang="en-US" dirty="0" smtClean="0"/>
            </a:br>
            <a:r>
              <a:rPr lang="en-US" sz="2400" dirty="0" smtClean="0"/>
              <a:t>Excellence across multiple topics, tasks, and contexts</a:t>
            </a:r>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9828" y="1570423"/>
            <a:ext cx="914400" cy="9144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6994" y="1570423"/>
            <a:ext cx="914400" cy="9144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85720" y="1570423"/>
            <a:ext cx="914400" cy="91440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10560" y="1570423"/>
            <a:ext cx="914400" cy="914400"/>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39828" y="2806988"/>
            <a:ext cx="914400" cy="914400"/>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416994" y="2806988"/>
            <a:ext cx="914400" cy="914400"/>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10560" y="2806988"/>
            <a:ext cx="914400" cy="914400"/>
          </a:xfrm>
          <a:prstGeom prst="rect">
            <a:avLst/>
          </a:prstGeom>
        </p:spPr>
      </p:pic>
      <p:pic>
        <p:nvPicPr>
          <p:cNvPr id="11" name="Pictur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85720" y="2806988"/>
            <a:ext cx="914400" cy="914400"/>
          </a:xfrm>
          <a:prstGeom prst="rect">
            <a:avLst/>
          </a:prstGeom>
        </p:spPr>
      </p:pic>
      <p:pic>
        <p:nvPicPr>
          <p:cNvPr id="12" name="Pictur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39828" y="4033540"/>
            <a:ext cx="914400" cy="914400"/>
          </a:xfrm>
          <a:prstGeom prst="rect">
            <a:avLst/>
          </a:prstGeom>
        </p:spPr>
      </p:pic>
      <p:pic>
        <p:nvPicPr>
          <p:cNvPr id="13" name="Picture 1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416994" y="4033540"/>
            <a:ext cx="914400" cy="914400"/>
          </a:xfrm>
          <a:prstGeom prst="rect">
            <a:avLst/>
          </a:prstGeom>
        </p:spPr>
      </p:pic>
      <p:pic>
        <p:nvPicPr>
          <p:cNvPr id="14" name="Picture 1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710560" y="4033540"/>
            <a:ext cx="914400" cy="914400"/>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985720" y="4033540"/>
            <a:ext cx="914400" cy="914400"/>
          </a:xfrm>
          <a:prstGeom prst="rect">
            <a:avLst/>
          </a:prstGeom>
        </p:spPr>
      </p:pic>
      <p:pic>
        <p:nvPicPr>
          <p:cNvPr id="16" name="Picture 1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139828" y="5312358"/>
            <a:ext cx="914400" cy="914400"/>
          </a:xfrm>
          <a:prstGeom prst="rect">
            <a:avLst/>
          </a:prstGeom>
        </p:spPr>
      </p:pic>
      <p:pic>
        <p:nvPicPr>
          <p:cNvPr id="17" name="Picture 1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416994" y="5312358"/>
            <a:ext cx="914400" cy="914400"/>
          </a:xfrm>
          <a:prstGeom prst="rect">
            <a:avLst/>
          </a:prstGeom>
        </p:spPr>
      </p:pic>
      <p:sp>
        <p:nvSpPr>
          <p:cNvPr id="18" name="TextBox 17"/>
          <p:cNvSpPr txBox="1"/>
          <p:nvPr/>
        </p:nvSpPr>
        <p:spPr>
          <a:xfrm>
            <a:off x="2189621" y="2413814"/>
            <a:ext cx="881772" cy="307777"/>
          </a:xfrm>
          <a:prstGeom prst="rect">
            <a:avLst/>
          </a:prstGeom>
          <a:noFill/>
        </p:spPr>
        <p:txBody>
          <a:bodyPr wrap="none" rtlCol="0">
            <a:spAutoFit/>
          </a:bodyPr>
          <a:lstStyle/>
          <a:p>
            <a:pPr algn="ctr"/>
            <a:r>
              <a:rPr lang="en-US" sz="1400" dirty="0" smtClean="0"/>
              <a:t>Analysis</a:t>
            </a:r>
            <a:endParaRPr lang="en-US" sz="1400" dirty="0"/>
          </a:p>
        </p:txBody>
      </p:sp>
      <p:sp>
        <p:nvSpPr>
          <p:cNvPr id="19" name="TextBox 18"/>
          <p:cNvSpPr txBox="1"/>
          <p:nvPr/>
        </p:nvSpPr>
        <p:spPr>
          <a:xfrm>
            <a:off x="3337395" y="2416009"/>
            <a:ext cx="1140557" cy="307777"/>
          </a:xfrm>
          <a:prstGeom prst="rect">
            <a:avLst/>
          </a:prstGeom>
          <a:noFill/>
        </p:spPr>
        <p:txBody>
          <a:bodyPr wrap="none" rtlCol="0">
            <a:spAutoFit/>
          </a:bodyPr>
          <a:lstStyle/>
          <a:p>
            <a:pPr algn="ctr"/>
            <a:r>
              <a:rPr lang="en-US" sz="1400" dirty="0" smtClean="0"/>
              <a:t>Application</a:t>
            </a:r>
            <a:endParaRPr lang="en-US" sz="1400" dirty="0"/>
          </a:p>
        </p:txBody>
      </p:sp>
      <p:sp>
        <p:nvSpPr>
          <p:cNvPr id="20" name="TextBox 19"/>
          <p:cNvSpPr txBox="1"/>
          <p:nvPr/>
        </p:nvSpPr>
        <p:spPr>
          <a:xfrm>
            <a:off x="4769291" y="2416009"/>
            <a:ext cx="830050" cy="307777"/>
          </a:xfrm>
          <a:prstGeom prst="rect">
            <a:avLst/>
          </a:prstGeom>
          <a:noFill/>
        </p:spPr>
        <p:txBody>
          <a:bodyPr wrap="none" rtlCol="0">
            <a:spAutoFit/>
          </a:bodyPr>
          <a:lstStyle/>
          <a:p>
            <a:pPr algn="ctr"/>
            <a:r>
              <a:rPr lang="en-US" sz="1400" dirty="0" smtClean="0"/>
              <a:t>Context</a:t>
            </a:r>
            <a:endParaRPr lang="en-US" sz="1400" dirty="0"/>
          </a:p>
        </p:txBody>
      </p:sp>
      <p:sp>
        <p:nvSpPr>
          <p:cNvPr id="21" name="TextBox 20"/>
          <p:cNvSpPr txBox="1"/>
          <p:nvPr/>
        </p:nvSpPr>
        <p:spPr>
          <a:xfrm>
            <a:off x="5663638" y="2416009"/>
            <a:ext cx="1529873" cy="307777"/>
          </a:xfrm>
          <a:prstGeom prst="rect">
            <a:avLst/>
          </a:prstGeom>
          <a:noFill/>
        </p:spPr>
        <p:txBody>
          <a:bodyPr wrap="none" rtlCol="0">
            <a:spAutoFit/>
          </a:bodyPr>
          <a:lstStyle/>
          <a:p>
            <a:pPr algn="ctr"/>
            <a:r>
              <a:rPr lang="en-US" sz="1400" dirty="0" smtClean="0"/>
              <a:t>Communication</a:t>
            </a:r>
            <a:endParaRPr lang="en-US" sz="1400" dirty="0"/>
          </a:p>
        </p:txBody>
      </p:sp>
      <p:sp>
        <p:nvSpPr>
          <p:cNvPr id="22" name="TextBox 21"/>
          <p:cNvSpPr txBox="1"/>
          <p:nvPr/>
        </p:nvSpPr>
        <p:spPr>
          <a:xfrm>
            <a:off x="2139742" y="3721388"/>
            <a:ext cx="981534" cy="307777"/>
          </a:xfrm>
          <a:prstGeom prst="rect">
            <a:avLst/>
          </a:prstGeom>
          <a:noFill/>
        </p:spPr>
        <p:txBody>
          <a:bodyPr wrap="none" rtlCol="0">
            <a:spAutoFit/>
          </a:bodyPr>
          <a:lstStyle/>
          <a:p>
            <a:pPr algn="ctr"/>
            <a:r>
              <a:rPr lang="en-US" sz="1400" dirty="0" smtClean="0"/>
              <a:t>Creativity</a:t>
            </a:r>
            <a:endParaRPr lang="en-US" sz="1400" dirty="0"/>
          </a:p>
        </p:txBody>
      </p:sp>
      <p:sp>
        <p:nvSpPr>
          <p:cNvPr id="23" name="TextBox 22"/>
          <p:cNvSpPr txBox="1"/>
          <p:nvPr/>
        </p:nvSpPr>
        <p:spPr>
          <a:xfrm>
            <a:off x="3409058" y="3721388"/>
            <a:ext cx="915786" cy="307777"/>
          </a:xfrm>
          <a:prstGeom prst="rect">
            <a:avLst/>
          </a:prstGeom>
          <a:noFill/>
        </p:spPr>
        <p:txBody>
          <a:bodyPr wrap="none" rtlCol="0">
            <a:spAutoFit/>
          </a:bodyPr>
          <a:lstStyle/>
          <a:p>
            <a:pPr algn="ctr"/>
            <a:r>
              <a:rPr lang="en-US" sz="1400" dirty="0" smtClean="0"/>
              <a:t>Diversity</a:t>
            </a:r>
            <a:endParaRPr lang="en-US" sz="1400" dirty="0"/>
          </a:p>
        </p:txBody>
      </p:sp>
      <p:sp>
        <p:nvSpPr>
          <p:cNvPr id="24" name="TextBox 23"/>
          <p:cNvSpPr txBox="1"/>
          <p:nvPr/>
        </p:nvSpPr>
        <p:spPr>
          <a:xfrm>
            <a:off x="4583273" y="3721388"/>
            <a:ext cx="1136349" cy="307777"/>
          </a:xfrm>
          <a:prstGeom prst="rect">
            <a:avLst/>
          </a:prstGeom>
          <a:noFill/>
        </p:spPr>
        <p:txBody>
          <a:bodyPr wrap="none" rtlCol="0">
            <a:spAutoFit/>
          </a:bodyPr>
          <a:lstStyle/>
          <a:p>
            <a:pPr algn="ctr"/>
            <a:r>
              <a:rPr lang="en-US" sz="1400" dirty="0" smtClean="0"/>
              <a:t>Technology</a:t>
            </a:r>
            <a:endParaRPr lang="en-US" sz="1400" dirty="0"/>
          </a:p>
        </p:txBody>
      </p:sp>
      <p:sp>
        <p:nvSpPr>
          <p:cNvPr id="25" name="TextBox 24"/>
          <p:cNvSpPr txBox="1"/>
          <p:nvPr/>
        </p:nvSpPr>
        <p:spPr>
          <a:xfrm>
            <a:off x="5893631" y="3721388"/>
            <a:ext cx="1065954" cy="307777"/>
          </a:xfrm>
          <a:prstGeom prst="rect">
            <a:avLst/>
          </a:prstGeom>
          <a:noFill/>
        </p:spPr>
        <p:txBody>
          <a:bodyPr wrap="none" rtlCol="0">
            <a:spAutoFit/>
          </a:bodyPr>
          <a:lstStyle/>
          <a:p>
            <a:pPr algn="ctr"/>
            <a:r>
              <a:rPr lang="en-US" sz="1400" dirty="0" smtClean="0"/>
              <a:t>Evaluation</a:t>
            </a:r>
            <a:endParaRPr lang="en-US" sz="1400" dirty="0"/>
          </a:p>
        </p:txBody>
      </p:sp>
      <p:sp>
        <p:nvSpPr>
          <p:cNvPr id="26" name="TextBox 25"/>
          <p:cNvSpPr txBox="1"/>
          <p:nvPr/>
        </p:nvSpPr>
        <p:spPr>
          <a:xfrm>
            <a:off x="2165519" y="4970161"/>
            <a:ext cx="830225" cy="307777"/>
          </a:xfrm>
          <a:prstGeom prst="rect">
            <a:avLst/>
          </a:prstGeom>
          <a:noFill/>
        </p:spPr>
        <p:txBody>
          <a:bodyPr wrap="none" rtlCol="0">
            <a:spAutoFit/>
          </a:bodyPr>
          <a:lstStyle/>
          <a:p>
            <a:pPr algn="ctr"/>
            <a:r>
              <a:rPr lang="en-US" sz="1400" dirty="0" smtClean="0"/>
              <a:t>Identity</a:t>
            </a:r>
            <a:endParaRPr lang="en-US" sz="1400" dirty="0"/>
          </a:p>
        </p:txBody>
      </p:sp>
      <p:sp>
        <p:nvSpPr>
          <p:cNvPr id="27" name="TextBox 26"/>
          <p:cNvSpPr txBox="1"/>
          <p:nvPr/>
        </p:nvSpPr>
        <p:spPr>
          <a:xfrm>
            <a:off x="3282651" y="4970161"/>
            <a:ext cx="1150463" cy="307777"/>
          </a:xfrm>
          <a:prstGeom prst="rect">
            <a:avLst/>
          </a:prstGeom>
          <a:noFill/>
        </p:spPr>
        <p:txBody>
          <a:bodyPr wrap="none" rtlCol="0">
            <a:spAutoFit/>
          </a:bodyPr>
          <a:lstStyle/>
          <a:p>
            <a:pPr algn="ctr"/>
            <a:r>
              <a:rPr lang="en-US" sz="1400" dirty="0" smtClean="0"/>
              <a:t>Perspective</a:t>
            </a:r>
            <a:endParaRPr lang="en-US" sz="1400" dirty="0"/>
          </a:p>
        </p:txBody>
      </p:sp>
      <p:sp>
        <p:nvSpPr>
          <p:cNvPr id="28" name="TextBox 27"/>
          <p:cNvSpPr txBox="1"/>
          <p:nvPr/>
        </p:nvSpPr>
        <p:spPr>
          <a:xfrm>
            <a:off x="4475442" y="4970161"/>
            <a:ext cx="1367695" cy="307777"/>
          </a:xfrm>
          <a:prstGeom prst="rect">
            <a:avLst/>
          </a:prstGeom>
          <a:noFill/>
        </p:spPr>
        <p:txBody>
          <a:bodyPr wrap="none" rtlCol="0">
            <a:spAutoFit/>
          </a:bodyPr>
          <a:lstStyle/>
          <a:p>
            <a:pPr algn="ctr"/>
            <a:r>
              <a:rPr lang="en-US" sz="1400" dirty="0" smtClean="0"/>
              <a:t>Responsibility</a:t>
            </a:r>
            <a:endParaRPr lang="en-US" sz="1400" dirty="0"/>
          </a:p>
        </p:txBody>
      </p:sp>
      <p:sp>
        <p:nvSpPr>
          <p:cNvPr id="29" name="TextBox 28"/>
          <p:cNvSpPr txBox="1"/>
          <p:nvPr/>
        </p:nvSpPr>
        <p:spPr>
          <a:xfrm>
            <a:off x="6097475" y="4970161"/>
            <a:ext cx="706619" cy="307777"/>
          </a:xfrm>
          <a:prstGeom prst="rect">
            <a:avLst/>
          </a:prstGeom>
          <a:noFill/>
        </p:spPr>
        <p:txBody>
          <a:bodyPr wrap="none" rtlCol="0">
            <a:spAutoFit/>
          </a:bodyPr>
          <a:lstStyle/>
          <a:p>
            <a:pPr algn="ctr"/>
            <a:r>
              <a:rPr lang="en-US" sz="1400" dirty="0" smtClean="0"/>
              <a:t>Scope</a:t>
            </a:r>
            <a:endParaRPr lang="en-US" sz="1400" dirty="0"/>
          </a:p>
        </p:txBody>
      </p:sp>
      <p:sp>
        <p:nvSpPr>
          <p:cNvPr id="30" name="TextBox 29"/>
          <p:cNvSpPr txBox="1"/>
          <p:nvPr/>
        </p:nvSpPr>
        <p:spPr>
          <a:xfrm>
            <a:off x="2154608" y="6226758"/>
            <a:ext cx="903600" cy="307777"/>
          </a:xfrm>
          <a:prstGeom prst="rect">
            <a:avLst/>
          </a:prstGeom>
          <a:noFill/>
        </p:spPr>
        <p:txBody>
          <a:bodyPr wrap="none" rtlCol="0">
            <a:spAutoFit/>
          </a:bodyPr>
          <a:lstStyle/>
          <a:p>
            <a:pPr algn="ctr"/>
            <a:r>
              <a:rPr lang="en-US" sz="1400" dirty="0" smtClean="0"/>
              <a:t>Strategy</a:t>
            </a:r>
            <a:endParaRPr lang="en-US" sz="1400" dirty="0"/>
          </a:p>
        </p:txBody>
      </p:sp>
      <p:sp>
        <p:nvSpPr>
          <p:cNvPr id="31" name="TextBox 30"/>
          <p:cNvSpPr txBox="1"/>
          <p:nvPr/>
        </p:nvSpPr>
        <p:spPr>
          <a:xfrm>
            <a:off x="3473221" y="6227312"/>
            <a:ext cx="877564" cy="307777"/>
          </a:xfrm>
          <a:prstGeom prst="rect">
            <a:avLst/>
          </a:prstGeom>
          <a:noFill/>
        </p:spPr>
        <p:txBody>
          <a:bodyPr wrap="none" rtlCol="0">
            <a:spAutoFit/>
          </a:bodyPr>
          <a:lstStyle/>
          <a:p>
            <a:pPr algn="ctr"/>
            <a:r>
              <a:rPr lang="en-US" sz="1400" dirty="0" smtClean="0"/>
              <a:t>Transfer</a:t>
            </a:r>
            <a:endParaRPr lang="en-US" sz="1400" dirty="0"/>
          </a:p>
        </p:txBody>
      </p:sp>
      <p:sp>
        <p:nvSpPr>
          <p:cNvPr id="32" name="TextBox 31"/>
          <p:cNvSpPr txBox="1"/>
          <p:nvPr/>
        </p:nvSpPr>
        <p:spPr>
          <a:xfrm>
            <a:off x="4636306" y="6226758"/>
            <a:ext cx="1044301" cy="307777"/>
          </a:xfrm>
          <a:prstGeom prst="rect">
            <a:avLst/>
          </a:prstGeom>
          <a:noFill/>
        </p:spPr>
        <p:txBody>
          <a:bodyPr wrap="none" rtlCol="0">
            <a:spAutoFit/>
          </a:bodyPr>
          <a:lstStyle/>
          <a:p>
            <a:pPr algn="ctr"/>
            <a:r>
              <a:rPr lang="en-US" sz="1400" dirty="0" smtClean="0"/>
              <a:t>Teamwork</a:t>
            </a:r>
            <a:endParaRPr lang="en-US" sz="1400" dirty="0"/>
          </a:p>
        </p:txBody>
      </p:sp>
      <p:sp>
        <p:nvSpPr>
          <p:cNvPr id="33" name="TextBox 32"/>
          <p:cNvSpPr txBox="1"/>
          <p:nvPr/>
        </p:nvSpPr>
        <p:spPr>
          <a:xfrm>
            <a:off x="5962053" y="6226758"/>
            <a:ext cx="929111" cy="523220"/>
          </a:xfrm>
          <a:prstGeom prst="rect">
            <a:avLst/>
          </a:prstGeom>
          <a:noFill/>
        </p:spPr>
        <p:txBody>
          <a:bodyPr wrap="none" rtlCol="0">
            <a:spAutoFit/>
          </a:bodyPr>
          <a:lstStyle/>
          <a:p>
            <a:pPr algn="ctr"/>
            <a:r>
              <a:rPr lang="en-US" sz="1400" dirty="0" smtClean="0"/>
              <a:t>Lifelong</a:t>
            </a:r>
          </a:p>
          <a:p>
            <a:pPr algn="ctr"/>
            <a:r>
              <a:rPr lang="en-US" sz="1400" dirty="0" smtClean="0"/>
              <a:t>Learning</a:t>
            </a:r>
            <a:endParaRPr lang="en-US" sz="1400" dirty="0"/>
          </a:p>
        </p:txBody>
      </p:sp>
      <p:pic>
        <p:nvPicPr>
          <p:cNvPr id="35" name="Picture 34"/>
          <p:cNvPicPr/>
          <p:nvPr/>
        </p:nvPicPr>
        <p:blipFill>
          <a:blip r:embed="rId17">
            <a:extLst>
              <a:ext uri="{28A0092B-C50C-407E-A947-70E740481C1C}">
                <a14:useLocalDpi xmlns:a14="http://schemas.microsoft.com/office/drawing/2010/main" val="0"/>
              </a:ext>
            </a:extLst>
          </a:blip>
          <a:stretch>
            <a:fillRect/>
          </a:stretch>
        </p:blipFill>
        <p:spPr>
          <a:xfrm>
            <a:off x="4705722" y="5312358"/>
            <a:ext cx="914400" cy="914400"/>
          </a:xfrm>
          <a:prstGeom prst="rect">
            <a:avLst/>
          </a:prstGeom>
        </p:spPr>
      </p:pic>
      <p:pic>
        <p:nvPicPr>
          <p:cNvPr id="36" name="Picture 35"/>
          <p:cNvPicPr>
            <a:picLocks/>
          </p:cNvPicPr>
          <p:nvPr/>
        </p:nvPicPr>
        <p:blipFill>
          <a:blip r:embed="rId18">
            <a:extLst>
              <a:ext uri="{28A0092B-C50C-407E-A947-70E740481C1C}">
                <a14:useLocalDpi xmlns:a14="http://schemas.microsoft.com/office/drawing/2010/main" val="0"/>
              </a:ext>
            </a:extLst>
          </a:blip>
          <a:stretch>
            <a:fillRect/>
          </a:stretch>
        </p:blipFill>
        <p:spPr>
          <a:xfrm>
            <a:off x="5985720" y="5312912"/>
            <a:ext cx="914400" cy="914400"/>
          </a:xfrm>
          <a:prstGeom prst="rect">
            <a:avLst/>
          </a:prstGeom>
        </p:spPr>
      </p:pic>
      <p:sp>
        <p:nvSpPr>
          <p:cNvPr id="3" name="Date Placeholder 2"/>
          <p:cNvSpPr>
            <a:spLocks noGrp="1"/>
          </p:cNvSpPr>
          <p:nvPr>
            <p:ph type="dt" sz="half" idx="10"/>
          </p:nvPr>
        </p:nvSpPr>
        <p:spPr/>
        <p:txBody>
          <a:bodyPr/>
          <a:lstStyle/>
          <a:p>
            <a:fld id="{3BDDAD06-CE2E-B142-8F5D-EC71078BCB77}" type="datetime1">
              <a:rPr lang="en-US" smtClean="0"/>
              <a:t>6/10/14</a:t>
            </a:fld>
            <a:endParaRPr lang="en-US"/>
          </a:p>
        </p:txBody>
      </p:sp>
      <p:sp>
        <p:nvSpPr>
          <p:cNvPr id="34" name="Footer Placeholder 33"/>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2702233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43" y="253513"/>
            <a:ext cx="8042276" cy="685800"/>
          </a:xfrm>
        </p:spPr>
        <p:txBody>
          <a:bodyPr/>
          <a:lstStyle/>
          <a:p>
            <a:r>
              <a:rPr lang="en-US" sz="2800" dirty="0"/>
              <a:t>Cognitive </a:t>
            </a:r>
            <a:r>
              <a:rPr lang="en-US" sz="2800" dirty="0" smtClean="0"/>
              <a:t>Competency Example: Evaluation</a:t>
            </a:r>
            <a:endParaRPr lang="en-US" sz="2800" dirty="0"/>
          </a:p>
        </p:txBody>
      </p:sp>
      <p:graphicFrame>
        <p:nvGraphicFramePr>
          <p:cNvPr id="6" name="Table 5"/>
          <p:cNvGraphicFramePr>
            <a:graphicFrameLocks noGrp="1"/>
          </p:cNvGraphicFramePr>
          <p:nvPr>
            <p:extLst>
              <p:ext uri="{D42A27DB-BD31-4B8C-83A1-F6EECF244321}">
                <p14:modId xmlns:p14="http://schemas.microsoft.com/office/powerpoint/2010/main" val="2236520320"/>
              </p:ext>
            </p:extLst>
          </p:nvPr>
        </p:nvGraphicFramePr>
        <p:xfrm>
          <a:off x="109243" y="1163095"/>
          <a:ext cx="8930636" cy="5508116"/>
        </p:xfrm>
        <a:graphic>
          <a:graphicData uri="http://schemas.openxmlformats.org/drawingml/2006/table">
            <a:tbl>
              <a:tblPr firstRow="1" bandRow="1">
                <a:tableStyleId>{5C22544A-7EE6-4342-B048-85BDC9FD1C3A}</a:tableStyleId>
              </a:tblPr>
              <a:tblGrid>
                <a:gridCol w="2232659"/>
                <a:gridCol w="3960004"/>
                <a:gridCol w="917437"/>
                <a:gridCol w="1820536"/>
              </a:tblGrid>
              <a:tr h="524636">
                <a:tc>
                  <a:txBody>
                    <a:bodyPr/>
                    <a:lstStyle/>
                    <a:p>
                      <a:r>
                        <a:rPr lang="en-US" sz="1200" dirty="0" smtClean="0"/>
                        <a:t>Competency</a:t>
                      </a:r>
                      <a:endParaRPr lang="en-US" sz="1200" dirty="0"/>
                    </a:p>
                  </a:txBody>
                  <a:tcPr/>
                </a:tc>
                <a:tc>
                  <a:txBody>
                    <a:bodyPr/>
                    <a:lstStyle/>
                    <a:p>
                      <a:r>
                        <a:rPr lang="en-US" sz="1200" dirty="0" smtClean="0"/>
                        <a:t>Capstone Criteria</a:t>
                      </a:r>
                      <a:endParaRPr lang="en-US" sz="1200" dirty="0"/>
                    </a:p>
                  </a:txBody>
                  <a:tcPr/>
                </a:tc>
                <a:tc>
                  <a:txBody>
                    <a:bodyPr/>
                    <a:lstStyle/>
                    <a:p>
                      <a:r>
                        <a:rPr lang="en-US" sz="1200" dirty="0" smtClean="0"/>
                        <a:t>Badge Image</a:t>
                      </a:r>
                      <a:endParaRPr lang="en-US" sz="1200" dirty="0"/>
                    </a:p>
                  </a:txBody>
                  <a:tcPr/>
                </a:tc>
                <a:tc>
                  <a:txBody>
                    <a:bodyPr/>
                    <a:lstStyle/>
                    <a:p>
                      <a:r>
                        <a:rPr lang="en-US" sz="1200" dirty="0" smtClean="0"/>
                        <a:t>General Education Category</a:t>
                      </a:r>
                      <a:endParaRPr lang="en-US" sz="1200" dirty="0"/>
                    </a:p>
                  </a:txBody>
                  <a:tcPr/>
                </a:tc>
              </a:tr>
              <a:tr h="515960">
                <a:tc>
                  <a:txBody>
                    <a:bodyPr/>
                    <a:lstStyle/>
                    <a:p>
                      <a:r>
                        <a:rPr lang="en-US" sz="1200" b="1" kern="1200" dirty="0" smtClean="0">
                          <a:solidFill>
                            <a:schemeClr val="dk1"/>
                          </a:solidFill>
                          <a:effectLst/>
                          <a:latin typeface="+mn-lt"/>
                          <a:ea typeface="+mn-ea"/>
                          <a:cs typeface="+mn-cs"/>
                        </a:rPr>
                        <a:t>Evaluation of Different Ethical</a:t>
                      </a:r>
                      <a:r>
                        <a:rPr lang="en-US" sz="1200" b="0" kern="1200" baseline="0" dirty="0" smtClean="0">
                          <a:solidFill>
                            <a:schemeClr val="dk1"/>
                          </a:solidFill>
                          <a:effectLst/>
                          <a:latin typeface="+mn-lt"/>
                          <a:ea typeface="+mn-ea"/>
                          <a:cs typeface="+mn-cs"/>
                        </a:rPr>
                        <a:t> </a:t>
                      </a:r>
                      <a:r>
                        <a:rPr lang="en-US" sz="1200" b="1" kern="1200" dirty="0" smtClean="0">
                          <a:solidFill>
                            <a:schemeClr val="dk1"/>
                          </a:solidFill>
                          <a:effectLst/>
                          <a:latin typeface="+mn-lt"/>
                          <a:ea typeface="+mn-ea"/>
                          <a:cs typeface="+mn-cs"/>
                        </a:rPr>
                        <a:t>Perspectives/Concepts</a:t>
                      </a:r>
                      <a:r>
                        <a:rPr lang="en-US" sz="1200" dirty="0" smtClean="0">
                          <a:effectLst/>
                        </a:rPr>
                        <a:t> </a:t>
                      </a:r>
                      <a:endParaRPr lang="en-US" sz="1200" dirty="0"/>
                    </a:p>
                  </a:txBody>
                  <a:tcPr/>
                </a:tc>
                <a:tc>
                  <a:txBody>
                    <a:bodyPr/>
                    <a:lstStyle/>
                    <a:p>
                      <a:r>
                        <a:rPr lang="en-US" sz="1100" kern="1200" dirty="0" smtClean="0">
                          <a:solidFill>
                            <a:schemeClr val="dk1"/>
                          </a:solidFill>
                          <a:effectLst/>
                          <a:latin typeface="+mn-lt"/>
                          <a:ea typeface="+mn-ea"/>
                          <a:cs typeface="+mn-cs"/>
                        </a:rPr>
                        <a:t>Student states a position and can state the objections to, assumptions and implications of and can reasonably defend against the objections to, assumptions and implications of different ethical perspectives/ concepts, and the student's defense is adequate and effective.</a:t>
                      </a:r>
                      <a:r>
                        <a:rPr lang="en-US" sz="1100" dirty="0" smtClean="0">
                          <a:effectLst/>
                        </a:rPr>
                        <a:t> </a:t>
                      </a:r>
                      <a:endParaRPr lang="en-US" sz="1100" dirty="0"/>
                    </a:p>
                  </a:txBody>
                  <a:tcPr/>
                </a:tc>
                <a:tc>
                  <a:txBody>
                    <a:bodyPr/>
                    <a:lstStyle/>
                    <a:p>
                      <a:endParaRPr lang="en-US" sz="1200" dirty="0"/>
                    </a:p>
                  </a:txBody>
                  <a:tcPr/>
                </a:tc>
                <a:tc>
                  <a:txBody>
                    <a:bodyPr/>
                    <a:lstStyle/>
                    <a:p>
                      <a:r>
                        <a:rPr lang="en-US" sz="1200" i="0" kern="1200" dirty="0" smtClean="0">
                          <a:solidFill>
                            <a:schemeClr val="dk1"/>
                          </a:solidFill>
                          <a:effectLst/>
                          <a:latin typeface="+mn-lt"/>
                          <a:ea typeface="+mn-ea"/>
                          <a:cs typeface="+mn-cs"/>
                        </a:rPr>
                        <a:t>Social Science</a:t>
                      </a:r>
                      <a:endParaRPr lang="en-US" sz="1200" i="0" dirty="0"/>
                    </a:p>
                  </a:txBody>
                  <a:tcPr/>
                </a:tc>
              </a:tr>
              <a:tr h="613226">
                <a:tc>
                  <a:txBody>
                    <a:bodyPr/>
                    <a:lstStyle/>
                    <a:p>
                      <a:r>
                        <a:rPr lang="en-US" sz="1200" b="1" kern="1200" dirty="0" smtClean="0">
                          <a:solidFill>
                            <a:schemeClr val="dk1"/>
                          </a:solidFill>
                          <a:effectLst/>
                          <a:latin typeface="+mn-lt"/>
                          <a:ea typeface="+mn-ea"/>
                          <a:cs typeface="+mn-cs"/>
                        </a:rPr>
                        <a:t>Evaluate Information and its Sources</a:t>
                      </a:r>
                      <a:r>
                        <a:rPr lang="en-US" sz="1200" b="1" kern="1200" baseline="0" dirty="0" smtClean="0">
                          <a:solidFill>
                            <a:schemeClr val="dk1"/>
                          </a:solidFill>
                          <a:effectLst/>
                          <a:latin typeface="+mn-lt"/>
                          <a:ea typeface="+mn-ea"/>
                          <a:cs typeface="+mn-cs"/>
                        </a:rPr>
                        <a:t> </a:t>
                      </a:r>
                      <a:r>
                        <a:rPr lang="en-US" sz="1200" b="1" kern="1200" dirty="0" smtClean="0">
                          <a:solidFill>
                            <a:schemeClr val="dk1"/>
                          </a:solidFill>
                          <a:effectLst/>
                          <a:latin typeface="+mn-lt"/>
                          <a:ea typeface="+mn-ea"/>
                          <a:cs typeface="+mn-cs"/>
                        </a:rPr>
                        <a:t>Critically</a:t>
                      </a:r>
                      <a:r>
                        <a:rPr lang="en-US" sz="1200" b="1" dirty="0" smtClean="0">
                          <a:effectLst/>
                        </a:rPr>
                        <a:t> </a:t>
                      </a:r>
                      <a:endParaRPr lang="en-US" sz="1200" b="1" dirty="0"/>
                    </a:p>
                  </a:txBody>
                  <a:tcPr/>
                </a:tc>
                <a:tc>
                  <a:txBody>
                    <a:bodyPr/>
                    <a:lstStyle/>
                    <a:p>
                      <a:r>
                        <a:rPr lang="en-US" sz="1100" kern="1200" dirty="0" smtClean="0">
                          <a:solidFill>
                            <a:schemeClr val="dk1"/>
                          </a:solidFill>
                          <a:effectLst/>
                          <a:latin typeface="+mn-lt"/>
                          <a:ea typeface="+mn-ea"/>
                          <a:cs typeface="+mn-cs"/>
                        </a:rPr>
                        <a:t>Chooses a variety of information sources appropriate to the scope and discipline of the research question. Selects sources after considering the importance (to the researched topic) of the multiple criteria used (such as relevance to the research question, currency, authority, audience, and bias or point of view).</a:t>
                      </a:r>
                      <a:r>
                        <a:rPr lang="en-US" sz="1100" dirty="0" smtClean="0">
                          <a:effectLst/>
                        </a:rPr>
                        <a:t> </a:t>
                      </a:r>
                      <a:endParaRPr lang="en-US" sz="1100" dirty="0"/>
                    </a:p>
                  </a:txBody>
                  <a:tcPr/>
                </a:tc>
                <a:tc>
                  <a:txBody>
                    <a:bodyPr/>
                    <a:lstStyle/>
                    <a:p>
                      <a:endParaRPr lang="en-US" sz="1200" dirty="0"/>
                    </a:p>
                  </a:txBody>
                  <a:tcPr/>
                </a:tc>
                <a:tc>
                  <a:txBody>
                    <a:bodyPr/>
                    <a:lstStyle/>
                    <a:p>
                      <a:r>
                        <a:rPr lang="en-US" sz="1200" kern="1200" dirty="0" smtClean="0">
                          <a:solidFill>
                            <a:schemeClr val="dk1"/>
                          </a:solidFill>
                          <a:effectLst/>
                          <a:latin typeface="+mn-lt"/>
                          <a:ea typeface="+mn-ea"/>
                          <a:cs typeface="+mn-cs"/>
                        </a:rPr>
                        <a:t>Critical Inquiry</a:t>
                      </a:r>
                      <a:r>
                        <a:rPr lang="en-US" sz="1200" dirty="0" smtClean="0">
                          <a:effectLst/>
                        </a:rPr>
                        <a:t> </a:t>
                      </a:r>
                      <a:endParaRPr lang="en-US" sz="1200" dirty="0"/>
                    </a:p>
                  </a:txBody>
                  <a:tcPr/>
                </a:tc>
              </a:tr>
              <a:tr h="1005522">
                <a:tc>
                  <a:txBody>
                    <a:bodyPr/>
                    <a:lstStyle/>
                    <a:p>
                      <a:r>
                        <a:rPr lang="en-US" sz="1200" b="1" kern="1200" dirty="0" smtClean="0">
                          <a:solidFill>
                            <a:schemeClr val="dk1"/>
                          </a:solidFill>
                          <a:effectLst/>
                          <a:latin typeface="+mn-lt"/>
                          <a:ea typeface="+mn-ea"/>
                          <a:cs typeface="+mn-cs"/>
                        </a:rPr>
                        <a:t>Presentation</a:t>
                      </a:r>
                      <a:r>
                        <a:rPr lang="en-US" sz="1200" b="1" kern="1200" baseline="0" dirty="0" smtClean="0">
                          <a:solidFill>
                            <a:schemeClr val="dk1"/>
                          </a:solidFill>
                          <a:effectLst/>
                          <a:latin typeface="+mn-lt"/>
                          <a:ea typeface="+mn-ea"/>
                          <a:cs typeface="+mn-cs"/>
                        </a:rPr>
                        <a:t> of </a:t>
                      </a:r>
                      <a:r>
                        <a:rPr lang="en-US" sz="1200" b="1" kern="1200" dirty="0" smtClean="0">
                          <a:solidFill>
                            <a:schemeClr val="dk1"/>
                          </a:solidFill>
                          <a:effectLst/>
                          <a:latin typeface="+mn-lt"/>
                          <a:ea typeface="+mn-ea"/>
                          <a:cs typeface="+mn-cs"/>
                        </a:rPr>
                        <a:t>Supporting Material</a:t>
                      </a:r>
                      <a:r>
                        <a:rPr lang="en-US" sz="1200" dirty="0" smtClean="0">
                          <a:effectLst/>
                        </a:rPr>
                        <a:t> </a:t>
                      </a:r>
                      <a:endParaRPr lang="en-US" sz="1200" b="1" dirty="0"/>
                    </a:p>
                  </a:txBody>
                  <a:tcPr/>
                </a:tc>
                <a:tc>
                  <a:txBody>
                    <a:bodyPr/>
                    <a:lstStyle/>
                    <a:p>
                      <a:r>
                        <a:rPr lang="en-US" sz="1100" kern="1200" dirty="0" smtClean="0">
                          <a:solidFill>
                            <a:schemeClr val="dk1"/>
                          </a:solidFill>
                          <a:effectLst/>
                          <a:latin typeface="+mn-lt"/>
                          <a:ea typeface="+mn-ea"/>
                          <a:cs typeface="+mn-cs"/>
                        </a:rPr>
                        <a:t>A variety of types of supporting materials (explanations, examples, illustrations, statistics, analogies, quotations from relevant authorities) make appropriate reference to information or analysis that significantly supports the presentation or establishes the presenter's credibility/ authority on the topic.</a:t>
                      </a:r>
                      <a:r>
                        <a:rPr lang="en-US" sz="1100" dirty="0" smtClean="0">
                          <a:effectLst/>
                        </a:rPr>
                        <a:t> </a:t>
                      </a:r>
                      <a:endParaRPr lang="en-US" sz="1100" dirty="0"/>
                    </a:p>
                  </a:txBody>
                  <a:tcPr/>
                </a:tc>
                <a:tc>
                  <a:txBody>
                    <a:bodyPr/>
                    <a:lstStyle/>
                    <a:p>
                      <a:endParaRPr lang="en-US" sz="1200" dirty="0"/>
                    </a:p>
                  </a:txBody>
                  <a:tcPr/>
                </a:tc>
                <a:tc>
                  <a:txBody>
                    <a:bodyPr/>
                    <a:lstStyle/>
                    <a:p>
                      <a:r>
                        <a:rPr lang="en-US" sz="1200" kern="1200" dirty="0" smtClean="0">
                          <a:solidFill>
                            <a:schemeClr val="dk1"/>
                          </a:solidFill>
                          <a:effectLst/>
                          <a:latin typeface="+mn-lt"/>
                          <a:ea typeface="+mn-ea"/>
                          <a:cs typeface="+mn-cs"/>
                        </a:rPr>
                        <a:t>Communication</a:t>
                      </a:r>
                      <a:endParaRPr lang="en-US" sz="1200" dirty="0"/>
                    </a:p>
                  </a:txBody>
                  <a:tcPr/>
                </a:tc>
              </a:tr>
              <a:tr h="281056">
                <a:tc>
                  <a:txBody>
                    <a:bodyPr/>
                    <a:lstStyle/>
                    <a:p>
                      <a:r>
                        <a:rPr lang="en-US" sz="1200" b="1" kern="1200" dirty="0" smtClean="0">
                          <a:solidFill>
                            <a:schemeClr val="dk1"/>
                          </a:solidFill>
                          <a:effectLst/>
                          <a:latin typeface="+mn-lt"/>
                          <a:ea typeface="+mn-ea"/>
                          <a:cs typeface="+mn-cs"/>
                        </a:rPr>
                        <a:t>Evaluate Potential</a:t>
                      </a:r>
                      <a:r>
                        <a:rPr lang="en-US" sz="1200" b="1" kern="1200" baseline="0" dirty="0" smtClean="0">
                          <a:solidFill>
                            <a:schemeClr val="dk1"/>
                          </a:solidFill>
                          <a:effectLst/>
                          <a:latin typeface="+mn-lt"/>
                          <a:ea typeface="+mn-ea"/>
                          <a:cs typeface="+mn-cs"/>
                        </a:rPr>
                        <a:t> </a:t>
                      </a:r>
                      <a:r>
                        <a:rPr lang="en-US" sz="1200" b="1" kern="1200" dirty="0" smtClean="0">
                          <a:solidFill>
                            <a:schemeClr val="dk1"/>
                          </a:solidFill>
                          <a:effectLst/>
                          <a:latin typeface="+mn-lt"/>
                          <a:ea typeface="+mn-ea"/>
                          <a:cs typeface="+mn-cs"/>
                        </a:rPr>
                        <a:t>Solutions</a:t>
                      </a:r>
                      <a:r>
                        <a:rPr lang="en-US" sz="1200" dirty="0" smtClean="0">
                          <a:effectLst/>
                        </a:rPr>
                        <a:t> </a:t>
                      </a:r>
                      <a:endParaRPr lang="en-US" sz="1200" b="1" dirty="0"/>
                    </a:p>
                  </a:txBody>
                  <a:tcPr/>
                </a:tc>
                <a:tc>
                  <a:txBody>
                    <a:bodyPr/>
                    <a:lstStyle/>
                    <a:p>
                      <a:r>
                        <a:rPr lang="en-US" sz="1100" kern="1200" dirty="0" smtClean="0">
                          <a:solidFill>
                            <a:schemeClr val="dk1"/>
                          </a:solidFill>
                          <a:effectLst/>
                          <a:latin typeface="+mn-lt"/>
                          <a:ea typeface="+mn-ea"/>
                          <a:cs typeface="+mn-cs"/>
                        </a:rPr>
                        <a:t>Evaluation of solutions is deep and elegant (for example, contains thorough and insightful explanation) and includes, deeply and thoroughly, all of the following: considers history of problem, reviews logic/ reasoning, examines feasibility of solution, and weighs impacts of solution.</a:t>
                      </a:r>
                      <a:r>
                        <a:rPr lang="en-US" sz="1100" dirty="0" smtClean="0">
                          <a:effectLst/>
                        </a:rPr>
                        <a:t> </a:t>
                      </a:r>
                      <a:endParaRPr lang="en-US" sz="1100" dirty="0"/>
                    </a:p>
                  </a:txBody>
                  <a:tcPr/>
                </a:tc>
                <a:tc>
                  <a:txBody>
                    <a:bodyPr/>
                    <a:lstStyle/>
                    <a:p>
                      <a:endParaRPr lang="en-US" sz="1200" dirty="0"/>
                    </a:p>
                  </a:txBody>
                  <a:tcPr/>
                </a:tc>
                <a:tc>
                  <a:txBody>
                    <a:bodyPr/>
                    <a:lstStyle/>
                    <a:p>
                      <a:r>
                        <a:rPr lang="en-US" sz="1200" kern="1200" dirty="0" smtClean="0">
                          <a:solidFill>
                            <a:schemeClr val="dk1"/>
                          </a:solidFill>
                          <a:effectLst/>
                          <a:latin typeface="+mn-lt"/>
                          <a:ea typeface="+mn-ea"/>
                          <a:cs typeface="+mn-cs"/>
                        </a:rPr>
                        <a:t>Scientific Inquiry</a:t>
                      </a:r>
                      <a:r>
                        <a:rPr lang="en-US" sz="1200" dirty="0" smtClean="0">
                          <a:effectLst/>
                        </a:rPr>
                        <a:t> </a:t>
                      </a:r>
                      <a:endParaRPr lang="en-US" sz="1200" dirty="0"/>
                    </a:p>
                  </a:txBody>
                  <a:tcPr/>
                </a:tc>
              </a:tr>
              <a:tr h="5421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dk1"/>
                          </a:solidFill>
                          <a:effectLst/>
                          <a:latin typeface="+mn-lt"/>
                          <a:ea typeface="+mn-ea"/>
                          <a:cs typeface="+mn-cs"/>
                        </a:rPr>
                        <a:t>Written Sources and Evidence</a:t>
                      </a:r>
                      <a:r>
                        <a:rPr lang="en-US" sz="1200" dirty="0" smtClean="0">
                          <a:effectLst/>
                        </a:rPr>
                        <a:t> </a:t>
                      </a:r>
                      <a:endParaRPr lang="en-US" sz="1200" dirty="0"/>
                    </a:p>
                  </a:txBody>
                  <a:tcPr/>
                </a:tc>
                <a:tc>
                  <a:txBody>
                    <a:bodyPr/>
                    <a:lstStyle/>
                    <a:p>
                      <a:r>
                        <a:rPr lang="en-US" sz="1100" kern="1200" dirty="0" smtClean="0">
                          <a:solidFill>
                            <a:schemeClr val="dk1"/>
                          </a:solidFill>
                          <a:effectLst/>
                          <a:latin typeface="+mn-lt"/>
                          <a:ea typeface="+mn-ea"/>
                          <a:cs typeface="+mn-cs"/>
                        </a:rPr>
                        <a:t>Demonstrates skillful use of high- quality, credible, relevant sources to develop ideas that are appropriate for the discipline and genre of the writing</a:t>
                      </a:r>
                      <a:r>
                        <a:rPr lang="en-US" sz="1100" dirty="0" smtClean="0">
                          <a:effectLst/>
                        </a:rPr>
                        <a:t> </a:t>
                      </a:r>
                    </a:p>
                    <a:p>
                      <a:endParaRPr lang="en-US" sz="1100" dirty="0"/>
                    </a:p>
                  </a:txBody>
                  <a:tcPr/>
                </a:tc>
                <a:tc>
                  <a:txBody>
                    <a:bodyPr/>
                    <a:lstStyle/>
                    <a:p>
                      <a:endParaRPr lang="en-US" sz="1200" dirty="0"/>
                    </a:p>
                  </a:txBody>
                  <a:tcPr/>
                </a:tc>
                <a:tc>
                  <a:txBody>
                    <a:bodyPr/>
                    <a:lstStyle/>
                    <a:p>
                      <a:r>
                        <a:rPr lang="en-US" sz="1200" kern="1200" dirty="0" smtClean="0">
                          <a:solidFill>
                            <a:schemeClr val="dk1"/>
                          </a:solidFill>
                          <a:effectLst/>
                          <a:latin typeface="+mn-lt"/>
                          <a:ea typeface="+mn-ea"/>
                          <a:cs typeface="+mn-cs"/>
                        </a:rPr>
                        <a:t>Communication</a:t>
                      </a:r>
                      <a:endParaRPr lang="en-US" sz="1200" dirty="0"/>
                    </a:p>
                  </a:txBody>
                  <a:tcPr/>
                </a:tc>
              </a:tr>
            </a:tbl>
          </a:graphicData>
        </a:graphic>
      </p:graphicFrame>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3069" y="239858"/>
            <a:ext cx="914400" cy="914400"/>
          </a:xfrm>
          <a:prstGeom prst="rect">
            <a:avLst/>
          </a:prstGeom>
        </p:spPr>
      </p:pic>
      <p:pic>
        <p:nvPicPr>
          <p:cNvPr id="15" name="Picture 14"/>
          <p:cNvPicPr/>
          <p:nvPr/>
        </p:nvPicPr>
        <p:blipFill>
          <a:blip r:embed="rId4">
            <a:extLst>
              <a:ext uri="{28A0092B-C50C-407E-A947-70E740481C1C}">
                <a14:useLocalDpi xmlns:a14="http://schemas.microsoft.com/office/drawing/2010/main" val="0"/>
              </a:ext>
            </a:extLst>
          </a:blip>
          <a:stretch>
            <a:fillRect/>
          </a:stretch>
        </p:blipFill>
        <p:spPr>
          <a:xfrm>
            <a:off x="6432067" y="1833054"/>
            <a:ext cx="679450" cy="679450"/>
          </a:xfrm>
          <a:prstGeom prst="rect">
            <a:avLst/>
          </a:prstGeom>
        </p:spPr>
      </p:pic>
      <p:pic>
        <p:nvPicPr>
          <p:cNvPr id="16" name="Picture 15"/>
          <p:cNvPicPr/>
          <p:nvPr/>
        </p:nvPicPr>
        <p:blipFill>
          <a:blip r:embed="rId5">
            <a:extLst>
              <a:ext uri="{28A0092B-C50C-407E-A947-70E740481C1C}">
                <a14:useLocalDpi xmlns:a14="http://schemas.microsoft.com/office/drawing/2010/main" val="0"/>
              </a:ext>
            </a:extLst>
          </a:blip>
          <a:stretch>
            <a:fillRect/>
          </a:stretch>
        </p:blipFill>
        <p:spPr>
          <a:xfrm>
            <a:off x="6420320" y="2835290"/>
            <a:ext cx="702945" cy="702945"/>
          </a:xfrm>
          <a:prstGeom prst="rect">
            <a:avLst/>
          </a:prstGeom>
        </p:spPr>
      </p:pic>
      <p:pic>
        <p:nvPicPr>
          <p:cNvPr id="17" name="Picture 16"/>
          <p:cNvPicPr/>
          <p:nvPr/>
        </p:nvPicPr>
        <p:blipFill>
          <a:blip r:embed="rId6">
            <a:extLst>
              <a:ext uri="{28A0092B-C50C-407E-A947-70E740481C1C}">
                <a14:useLocalDpi xmlns:a14="http://schemas.microsoft.com/office/drawing/2010/main" val="0"/>
              </a:ext>
            </a:extLst>
          </a:blip>
          <a:stretch>
            <a:fillRect/>
          </a:stretch>
        </p:blipFill>
        <p:spPr>
          <a:xfrm>
            <a:off x="6421907" y="3922309"/>
            <a:ext cx="699770" cy="699770"/>
          </a:xfrm>
          <a:prstGeom prst="rect">
            <a:avLst/>
          </a:prstGeom>
        </p:spPr>
      </p:pic>
      <p:pic>
        <p:nvPicPr>
          <p:cNvPr id="18" name="Picture 17"/>
          <p:cNvPicPr/>
          <p:nvPr/>
        </p:nvPicPr>
        <p:blipFill>
          <a:blip r:embed="rId7">
            <a:extLst>
              <a:ext uri="{28A0092B-C50C-407E-A947-70E740481C1C}">
                <a14:useLocalDpi xmlns:a14="http://schemas.microsoft.com/office/drawing/2010/main" val="0"/>
              </a:ext>
            </a:extLst>
          </a:blip>
          <a:stretch>
            <a:fillRect/>
          </a:stretch>
        </p:blipFill>
        <p:spPr>
          <a:xfrm>
            <a:off x="6434925" y="4962806"/>
            <a:ext cx="673735" cy="673735"/>
          </a:xfrm>
          <a:prstGeom prst="rect">
            <a:avLst/>
          </a:prstGeom>
        </p:spPr>
      </p:pic>
      <p:pic>
        <p:nvPicPr>
          <p:cNvPr id="19" name="Picture 18"/>
          <p:cNvPicPr/>
          <p:nvPr/>
        </p:nvPicPr>
        <p:blipFill>
          <a:blip r:embed="rId8">
            <a:extLst>
              <a:ext uri="{28A0092B-C50C-407E-A947-70E740481C1C}">
                <a14:useLocalDpi xmlns:a14="http://schemas.microsoft.com/office/drawing/2010/main" val="0"/>
              </a:ext>
            </a:extLst>
          </a:blip>
          <a:stretch>
            <a:fillRect/>
          </a:stretch>
        </p:blipFill>
        <p:spPr>
          <a:xfrm>
            <a:off x="6431115" y="5943145"/>
            <a:ext cx="681355" cy="681355"/>
          </a:xfrm>
          <a:prstGeom prst="rect">
            <a:avLst/>
          </a:prstGeom>
        </p:spPr>
      </p:pic>
      <p:sp>
        <p:nvSpPr>
          <p:cNvPr id="3" name="Date Placeholder 2"/>
          <p:cNvSpPr>
            <a:spLocks noGrp="1"/>
          </p:cNvSpPr>
          <p:nvPr>
            <p:ph type="dt" sz="half" idx="10"/>
          </p:nvPr>
        </p:nvSpPr>
        <p:spPr/>
        <p:txBody>
          <a:bodyPr/>
          <a:lstStyle/>
          <a:p>
            <a:fld id="{EFA79D2B-27AC-304C-97ED-40C2565B7FAB}" type="datetime1">
              <a:rPr lang="en-US" smtClean="0"/>
              <a:t>6/10/14</a:t>
            </a:fld>
            <a:endParaRPr lang="en-US"/>
          </a:p>
        </p:txBody>
      </p:sp>
      <p:sp>
        <p:nvSpPr>
          <p:cNvPr id="4" name="Footer Placeholder 3"/>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1495735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243" y="253513"/>
            <a:ext cx="8042276" cy="685800"/>
          </a:xfrm>
        </p:spPr>
        <p:txBody>
          <a:bodyPr/>
          <a:lstStyle/>
          <a:p>
            <a:r>
              <a:rPr lang="en-US" sz="3200" dirty="0"/>
              <a:t>Cognitive </a:t>
            </a:r>
            <a:r>
              <a:rPr lang="en-US" sz="3200" dirty="0" smtClean="0"/>
              <a:t>Competency Example: Context</a:t>
            </a:r>
            <a:endParaRPr lang="en-US" sz="3200"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8108289" y="239858"/>
            <a:ext cx="914400" cy="914400"/>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174214266"/>
              </p:ext>
            </p:extLst>
          </p:nvPr>
        </p:nvGraphicFramePr>
        <p:xfrm>
          <a:off x="109243" y="1163095"/>
          <a:ext cx="8930636" cy="5462396"/>
        </p:xfrm>
        <a:graphic>
          <a:graphicData uri="http://schemas.openxmlformats.org/drawingml/2006/table">
            <a:tbl>
              <a:tblPr firstRow="1" bandRow="1">
                <a:tableStyleId>{5C22544A-7EE6-4342-B048-85BDC9FD1C3A}</a:tableStyleId>
              </a:tblPr>
              <a:tblGrid>
                <a:gridCol w="2232659"/>
                <a:gridCol w="3960004"/>
                <a:gridCol w="917437"/>
                <a:gridCol w="1820536"/>
              </a:tblGrid>
              <a:tr h="524636">
                <a:tc>
                  <a:txBody>
                    <a:bodyPr/>
                    <a:lstStyle/>
                    <a:p>
                      <a:r>
                        <a:rPr lang="en-US" sz="1200" dirty="0" smtClean="0"/>
                        <a:t>Competency</a:t>
                      </a:r>
                      <a:endParaRPr lang="en-US" sz="1200" dirty="0"/>
                    </a:p>
                  </a:txBody>
                  <a:tcPr/>
                </a:tc>
                <a:tc>
                  <a:txBody>
                    <a:bodyPr/>
                    <a:lstStyle/>
                    <a:p>
                      <a:r>
                        <a:rPr lang="en-US" sz="1200" dirty="0" smtClean="0"/>
                        <a:t>Capstone Criteria</a:t>
                      </a:r>
                      <a:endParaRPr lang="en-US" sz="1200" dirty="0"/>
                    </a:p>
                  </a:txBody>
                  <a:tcPr/>
                </a:tc>
                <a:tc>
                  <a:txBody>
                    <a:bodyPr/>
                    <a:lstStyle/>
                    <a:p>
                      <a:r>
                        <a:rPr lang="en-US" sz="1200" dirty="0" smtClean="0"/>
                        <a:t>Badge Image</a:t>
                      </a:r>
                      <a:endParaRPr lang="en-US" sz="1200" dirty="0"/>
                    </a:p>
                  </a:txBody>
                  <a:tcPr/>
                </a:tc>
                <a:tc>
                  <a:txBody>
                    <a:bodyPr/>
                    <a:lstStyle/>
                    <a:p>
                      <a:r>
                        <a:rPr lang="en-US" sz="1200" dirty="0" smtClean="0"/>
                        <a:t>General Education Category</a:t>
                      </a:r>
                      <a:endParaRPr lang="en-US" sz="1200" dirty="0"/>
                    </a:p>
                  </a:txBody>
                  <a:tcPr/>
                </a:tc>
              </a:tr>
              <a:tr h="515960">
                <a:tc>
                  <a:txBody>
                    <a:bodyPr/>
                    <a:lstStyle/>
                    <a:p>
                      <a:r>
                        <a:rPr lang="en-US" sz="1200" b="1" kern="1200" dirty="0" smtClean="0">
                          <a:solidFill>
                            <a:schemeClr val="dk1"/>
                          </a:solidFill>
                          <a:effectLst/>
                          <a:latin typeface="+mn-lt"/>
                          <a:ea typeface="+mn-ea"/>
                          <a:cs typeface="+mn-cs"/>
                        </a:rPr>
                        <a:t>Civic Contexts/Structures</a:t>
                      </a:r>
                      <a:r>
                        <a:rPr lang="en-US" sz="1200" dirty="0" smtClean="0">
                          <a:effectLst/>
                        </a:rPr>
                        <a:t> </a:t>
                      </a:r>
                      <a:endParaRPr lang="en-US" sz="1200" dirty="0"/>
                    </a:p>
                  </a:txBody>
                  <a:tcPr/>
                </a:tc>
                <a:tc>
                  <a:txBody>
                    <a:bodyPr/>
                    <a:lstStyle/>
                    <a:p>
                      <a:r>
                        <a:rPr lang="en-US" sz="1200" kern="1200" dirty="0" smtClean="0">
                          <a:solidFill>
                            <a:schemeClr val="dk1"/>
                          </a:solidFill>
                          <a:effectLst/>
                          <a:latin typeface="+mn-lt"/>
                          <a:ea typeface="+mn-ea"/>
                          <a:cs typeface="+mn-cs"/>
                        </a:rPr>
                        <a:t>Demonstrates ability and commitment </a:t>
                      </a:r>
                      <a:r>
                        <a:rPr lang="en-US" sz="1200" kern="1200" smtClean="0">
                          <a:solidFill>
                            <a:schemeClr val="dk1"/>
                          </a:solidFill>
                          <a:effectLst/>
                          <a:latin typeface="+mn-lt"/>
                          <a:ea typeface="+mn-ea"/>
                          <a:cs typeface="+mn-cs"/>
                        </a:rPr>
                        <a:t>to </a:t>
                      </a:r>
                      <a:r>
                        <a:rPr lang="en-US" sz="1200" i="1" kern="1200" smtClean="0">
                          <a:solidFill>
                            <a:schemeClr val="dk1"/>
                          </a:solidFill>
                          <a:effectLst/>
                          <a:latin typeface="+mn-lt"/>
                          <a:ea typeface="+mn-ea"/>
                          <a:cs typeface="+mn-cs"/>
                        </a:rPr>
                        <a:t>collaboratively </a:t>
                      </a:r>
                      <a:r>
                        <a:rPr lang="en-US" sz="1200" i="1" kern="1200" dirty="0" smtClean="0">
                          <a:solidFill>
                            <a:schemeClr val="dk1"/>
                          </a:solidFill>
                          <a:effectLst/>
                          <a:latin typeface="+mn-lt"/>
                          <a:ea typeface="+mn-ea"/>
                          <a:cs typeface="+mn-cs"/>
                        </a:rPr>
                        <a:t>work across and within </a:t>
                      </a:r>
                      <a:r>
                        <a:rPr lang="en-US" sz="1200" kern="1200" dirty="0" smtClean="0">
                          <a:solidFill>
                            <a:schemeClr val="dk1"/>
                          </a:solidFill>
                          <a:effectLst/>
                          <a:latin typeface="+mn-lt"/>
                          <a:ea typeface="+mn-ea"/>
                          <a:cs typeface="+mn-cs"/>
                        </a:rPr>
                        <a:t>community contexts and structures </a:t>
                      </a:r>
                      <a:r>
                        <a:rPr lang="en-US" sz="1200" i="1" kern="1200" dirty="0" smtClean="0">
                          <a:solidFill>
                            <a:schemeClr val="dk1"/>
                          </a:solidFill>
                          <a:effectLst/>
                          <a:latin typeface="+mn-lt"/>
                          <a:ea typeface="+mn-ea"/>
                          <a:cs typeface="+mn-cs"/>
                        </a:rPr>
                        <a:t>to achieve a civic aim</a:t>
                      </a:r>
                      <a:r>
                        <a:rPr lang="en-US" sz="1200" kern="1200" dirty="0" smtClean="0">
                          <a:solidFill>
                            <a:schemeClr val="dk1"/>
                          </a:solidFill>
                          <a:effectLst/>
                          <a:latin typeface="+mn-lt"/>
                          <a:ea typeface="+mn-ea"/>
                          <a:cs typeface="+mn-cs"/>
                        </a:rPr>
                        <a:t>.</a:t>
                      </a:r>
                      <a:r>
                        <a:rPr lang="en-US" sz="1200" dirty="0" smtClean="0">
                          <a:effectLst/>
                        </a:rPr>
                        <a:t> </a:t>
                      </a:r>
                      <a:endParaRPr lang="en-US" sz="1200" dirty="0"/>
                    </a:p>
                  </a:txBody>
                  <a:tcPr/>
                </a:tc>
                <a:tc>
                  <a:txBody>
                    <a:bodyPr/>
                    <a:lstStyle/>
                    <a:p>
                      <a:endParaRPr lang="en-US" sz="1200" dirty="0"/>
                    </a:p>
                  </a:txBody>
                  <a:tcPr/>
                </a:tc>
                <a:tc>
                  <a:txBody>
                    <a:bodyPr/>
                    <a:lstStyle/>
                    <a:p>
                      <a:r>
                        <a:rPr lang="en-US" sz="1200" i="0" kern="1200" dirty="0" smtClean="0">
                          <a:solidFill>
                            <a:schemeClr val="dk1"/>
                          </a:solidFill>
                          <a:effectLst/>
                          <a:latin typeface="+mn-lt"/>
                          <a:ea typeface="+mn-ea"/>
                          <a:cs typeface="+mn-cs"/>
                        </a:rPr>
                        <a:t>American Culture</a:t>
                      </a:r>
                      <a:r>
                        <a:rPr lang="en-US" sz="1200" i="0" dirty="0" smtClean="0">
                          <a:effectLst/>
                        </a:rPr>
                        <a:t> </a:t>
                      </a:r>
                      <a:endParaRPr lang="en-US" sz="1200" i="0" dirty="0"/>
                    </a:p>
                  </a:txBody>
                  <a:tcPr/>
                </a:tc>
              </a:tr>
              <a:tr h="613226">
                <a:tc>
                  <a:txBody>
                    <a:bodyPr/>
                    <a:lstStyle/>
                    <a:p>
                      <a:r>
                        <a:rPr lang="en-US" sz="1200" b="1" kern="1200" dirty="0" smtClean="0">
                          <a:solidFill>
                            <a:schemeClr val="dk1"/>
                          </a:solidFill>
                          <a:effectLst/>
                          <a:latin typeface="+mn-lt"/>
                          <a:ea typeface="+mn-ea"/>
                          <a:cs typeface="+mn-cs"/>
                        </a:rPr>
                        <a:t>Influence of context and assumptions</a:t>
                      </a:r>
                      <a:r>
                        <a:rPr lang="en-US" sz="1200" dirty="0" smtClean="0">
                          <a:effectLst/>
                        </a:rPr>
                        <a:t> </a:t>
                      </a:r>
                      <a:endParaRPr lang="en-US" sz="1200" dirty="0"/>
                    </a:p>
                  </a:txBody>
                  <a:tcPr/>
                </a:tc>
                <a:tc>
                  <a:txBody>
                    <a:bodyPr/>
                    <a:lstStyle/>
                    <a:p>
                      <a:r>
                        <a:rPr lang="en-US" sz="1200" kern="1200" dirty="0" smtClean="0">
                          <a:solidFill>
                            <a:schemeClr val="dk1"/>
                          </a:solidFill>
                          <a:effectLst/>
                          <a:latin typeface="+mn-lt"/>
                          <a:ea typeface="+mn-ea"/>
                          <a:cs typeface="+mn-cs"/>
                        </a:rPr>
                        <a:t>Thoroughly (systematically and methodically) analyzes own and others' assumptions and carefully evaluates the relevance of contexts when presenting a position.</a:t>
                      </a:r>
                      <a:r>
                        <a:rPr lang="en-US" sz="1200" dirty="0" smtClean="0">
                          <a:effectLst/>
                        </a:rPr>
                        <a:t> </a:t>
                      </a:r>
                      <a:endParaRPr lang="en-US" sz="1200" dirty="0"/>
                    </a:p>
                  </a:txBody>
                  <a:tcPr/>
                </a:tc>
                <a:tc>
                  <a:txBody>
                    <a:bodyPr/>
                    <a:lstStyle/>
                    <a:p>
                      <a:endParaRPr lang="en-US" sz="1200" dirty="0"/>
                    </a:p>
                  </a:txBody>
                  <a:tcPr/>
                </a:tc>
                <a:tc>
                  <a:txBody>
                    <a:bodyPr/>
                    <a:lstStyle/>
                    <a:p>
                      <a:r>
                        <a:rPr lang="en-US" sz="1200" kern="1200" dirty="0" smtClean="0">
                          <a:solidFill>
                            <a:schemeClr val="dk1"/>
                          </a:solidFill>
                          <a:effectLst/>
                          <a:latin typeface="+mn-lt"/>
                          <a:ea typeface="+mn-ea"/>
                          <a:cs typeface="+mn-cs"/>
                        </a:rPr>
                        <a:t>Critical Inquiry</a:t>
                      </a:r>
                      <a:r>
                        <a:rPr lang="en-US" sz="1200" dirty="0" smtClean="0">
                          <a:effectLst/>
                        </a:rPr>
                        <a:t> </a:t>
                      </a:r>
                      <a:endParaRPr lang="en-US" sz="1200" dirty="0"/>
                    </a:p>
                  </a:txBody>
                  <a:tcPr/>
                </a:tc>
              </a:tr>
              <a:tr h="1005522">
                <a:tc>
                  <a:txBody>
                    <a:bodyPr/>
                    <a:lstStyle/>
                    <a:p>
                      <a:r>
                        <a:rPr lang="en-US" sz="1200" b="1" kern="1200" dirty="0" smtClean="0">
                          <a:solidFill>
                            <a:schemeClr val="dk1"/>
                          </a:solidFill>
                          <a:effectLst/>
                          <a:latin typeface="+mn-lt"/>
                          <a:ea typeface="+mn-ea"/>
                          <a:cs typeface="+mn-cs"/>
                        </a:rPr>
                        <a:t>Understanding Global</a:t>
                      </a:r>
                    </a:p>
                    <a:p>
                      <a:r>
                        <a:rPr lang="en-US" sz="1200" b="1" kern="1200" dirty="0" smtClean="0">
                          <a:solidFill>
                            <a:schemeClr val="dk1"/>
                          </a:solidFill>
                          <a:effectLst/>
                          <a:latin typeface="+mn-lt"/>
                          <a:ea typeface="+mn-ea"/>
                          <a:cs typeface="+mn-cs"/>
                        </a:rPr>
                        <a:t>Systems</a:t>
                      </a:r>
                      <a:r>
                        <a:rPr lang="en-US" sz="1200" b="1" dirty="0" smtClean="0">
                          <a:effectLst/>
                        </a:rPr>
                        <a:t> </a:t>
                      </a:r>
                      <a:endParaRPr lang="en-US" sz="1200" b="1" dirty="0"/>
                    </a:p>
                  </a:txBody>
                  <a:tcPr/>
                </a:tc>
                <a:tc>
                  <a:txBody>
                    <a:bodyPr/>
                    <a:lstStyle/>
                    <a:p>
                      <a:r>
                        <a:rPr lang="en-US" sz="1200" kern="1200" dirty="0" smtClean="0">
                          <a:solidFill>
                            <a:schemeClr val="dk1"/>
                          </a:solidFill>
                          <a:effectLst/>
                          <a:latin typeface="+mn-lt"/>
                          <a:ea typeface="+mn-ea"/>
                          <a:cs typeface="+mn-cs"/>
                        </a:rPr>
                        <a:t>Uses deep knowledge of the historic and contemporary role and differential effects of human organizations and actions on global systems to develop and advocate for informed, appropriate action to solve complex problems in the human and natural worlds.</a:t>
                      </a:r>
                      <a:r>
                        <a:rPr lang="en-US" sz="1200" dirty="0" smtClean="0">
                          <a:effectLst/>
                        </a:rPr>
                        <a:t> </a:t>
                      </a:r>
                      <a:endParaRPr lang="en-US" sz="1200" dirty="0"/>
                    </a:p>
                  </a:txBody>
                  <a:tcPr/>
                </a:tc>
                <a:tc>
                  <a:txBody>
                    <a:bodyPr/>
                    <a:lstStyle/>
                    <a:p>
                      <a:endParaRPr lang="en-US" sz="1200" dirty="0"/>
                    </a:p>
                  </a:txBody>
                  <a:tcPr/>
                </a:tc>
                <a:tc>
                  <a:txBody>
                    <a:bodyPr/>
                    <a:lstStyle/>
                    <a:p>
                      <a:r>
                        <a:rPr lang="en-US" sz="1200" kern="1200" dirty="0" smtClean="0">
                          <a:solidFill>
                            <a:schemeClr val="dk1"/>
                          </a:solidFill>
                          <a:effectLst/>
                          <a:latin typeface="+mn-lt"/>
                          <a:ea typeface="+mn-ea"/>
                          <a:cs typeface="+mn-cs"/>
                        </a:rPr>
                        <a:t>Cultural Inquiry</a:t>
                      </a:r>
                      <a:r>
                        <a:rPr lang="en-US" sz="1200" dirty="0" smtClean="0">
                          <a:effectLst/>
                        </a:rPr>
                        <a:t> </a:t>
                      </a:r>
                      <a:endParaRPr lang="en-US" sz="1200" dirty="0"/>
                    </a:p>
                  </a:txBody>
                  <a:tcPr/>
                </a:tc>
              </a:tr>
              <a:tr h="281056">
                <a:tc>
                  <a:txBody>
                    <a:bodyPr/>
                    <a:lstStyle/>
                    <a:p>
                      <a:r>
                        <a:rPr lang="en-US" sz="1200" b="1" kern="1200" dirty="0" smtClean="0">
                          <a:solidFill>
                            <a:schemeClr val="dk1"/>
                          </a:solidFill>
                          <a:effectLst/>
                          <a:latin typeface="+mn-lt"/>
                          <a:ea typeface="+mn-ea"/>
                          <a:cs typeface="+mn-cs"/>
                        </a:rPr>
                        <a:t>Limitations and Implications</a:t>
                      </a:r>
                      <a:r>
                        <a:rPr lang="en-US" sz="1200" b="1" dirty="0" smtClean="0">
                          <a:effectLst/>
                        </a:rPr>
                        <a:t> of Inquiry</a:t>
                      </a:r>
                      <a:endParaRPr lang="en-US" sz="1200" b="1" dirty="0"/>
                    </a:p>
                  </a:txBody>
                  <a:tcPr/>
                </a:tc>
                <a:tc>
                  <a:txBody>
                    <a:bodyPr/>
                    <a:lstStyle/>
                    <a:p>
                      <a:r>
                        <a:rPr lang="en-US" sz="1200" kern="1200" dirty="0" smtClean="0">
                          <a:solidFill>
                            <a:schemeClr val="dk1"/>
                          </a:solidFill>
                          <a:effectLst/>
                          <a:latin typeface="+mn-lt"/>
                          <a:ea typeface="+mn-ea"/>
                          <a:cs typeface="+mn-cs"/>
                        </a:rPr>
                        <a:t>Insightfully discusses in detail relevant and supported limitations and implications</a:t>
                      </a:r>
                      <a:r>
                        <a:rPr lang="en-US" sz="1200" kern="1200" baseline="0" dirty="0" smtClean="0">
                          <a:solidFill>
                            <a:schemeClr val="dk1"/>
                          </a:solidFill>
                          <a:effectLst/>
                          <a:latin typeface="+mn-lt"/>
                          <a:ea typeface="+mn-ea"/>
                          <a:cs typeface="+mn-cs"/>
                        </a:rPr>
                        <a:t> of a line of inquiry.</a:t>
                      </a:r>
                      <a:endParaRPr lang="en-US" sz="1200" dirty="0"/>
                    </a:p>
                  </a:txBody>
                  <a:tcPr/>
                </a:tc>
                <a:tc>
                  <a:txBody>
                    <a:bodyPr/>
                    <a:lstStyle/>
                    <a:p>
                      <a:endParaRPr lang="en-US" sz="1200" dirty="0"/>
                    </a:p>
                  </a:txBody>
                  <a:tcPr/>
                </a:tc>
                <a:tc>
                  <a:txBody>
                    <a:bodyPr/>
                    <a:lstStyle/>
                    <a:p>
                      <a:r>
                        <a:rPr lang="en-US" sz="1200" kern="1200" dirty="0" smtClean="0">
                          <a:solidFill>
                            <a:schemeClr val="dk1"/>
                          </a:solidFill>
                          <a:effectLst/>
                          <a:latin typeface="+mn-lt"/>
                          <a:ea typeface="+mn-ea"/>
                          <a:cs typeface="+mn-cs"/>
                        </a:rPr>
                        <a:t>Scientific Inquiry</a:t>
                      </a:r>
                      <a:r>
                        <a:rPr lang="en-US" sz="1200" dirty="0" smtClean="0">
                          <a:effectLst/>
                        </a:rPr>
                        <a:t> </a:t>
                      </a:r>
                      <a:endParaRPr lang="en-US" sz="1200" dirty="0"/>
                    </a:p>
                  </a:txBody>
                  <a:tcPr/>
                </a:tc>
              </a:tr>
              <a:tr h="5421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dk1"/>
                          </a:solidFill>
                          <a:effectLst/>
                          <a:latin typeface="+mn-lt"/>
                          <a:ea typeface="+mn-ea"/>
                          <a:cs typeface="+mn-cs"/>
                        </a:rPr>
                        <a:t>Connections to Discipline</a:t>
                      </a:r>
                      <a:endParaRPr lang="en-US" sz="1200" kern="1200" dirty="0" smtClean="0">
                        <a:solidFill>
                          <a:schemeClr val="dk1"/>
                        </a:solidFill>
                        <a:effectLst/>
                        <a:latin typeface="+mn-lt"/>
                        <a:ea typeface="+mn-ea"/>
                        <a:cs typeface="+mn-cs"/>
                      </a:endParaRPr>
                    </a:p>
                    <a:p>
                      <a:endParaRPr lang="en-US" sz="1200" dirty="0"/>
                    </a:p>
                  </a:txBody>
                  <a:tcPr/>
                </a:tc>
                <a:tc>
                  <a:txBody>
                    <a:bodyPr/>
                    <a:lstStyle/>
                    <a:p>
                      <a:r>
                        <a:rPr lang="en-US" sz="1200" kern="1200" dirty="0" smtClean="0">
                          <a:solidFill>
                            <a:schemeClr val="dk1"/>
                          </a:solidFill>
                          <a:effectLst/>
                          <a:latin typeface="+mn-lt"/>
                          <a:ea typeface="+mn-ea"/>
                          <a:cs typeface="+mn-cs"/>
                        </a:rPr>
                        <a:t>Independently creates wholes out of multiple parts (synthesizes) or draws conclusions by combining examples, facts, or theories from more than one field of study or perspective.</a:t>
                      </a:r>
                      <a:r>
                        <a:rPr lang="en-US" sz="1200" dirty="0" smtClean="0">
                          <a:effectLst/>
                        </a:rPr>
                        <a:t> </a:t>
                      </a:r>
                      <a:endParaRPr lang="en-US" sz="1200" dirty="0"/>
                    </a:p>
                  </a:txBody>
                  <a:tcPr/>
                </a:tc>
                <a:tc>
                  <a:txBody>
                    <a:bodyPr/>
                    <a:lstStyle/>
                    <a:p>
                      <a:endParaRPr lang="en-US" sz="1200" dirty="0"/>
                    </a:p>
                  </a:txBody>
                  <a:tcPr/>
                </a:tc>
                <a:tc>
                  <a:txBody>
                    <a:bodyPr/>
                    <a:lstStyle/>
                    <a:p>
                      <a:r>
                        <a:rPr lang="en-US" sz="1200" kern="1200" dirty="0" smtClean="0">
                          <a:solidFill>
                            <a:schemeClr val="dk1"/>
                          </a:solidFill>
                          <a:effectLst/>
                          <a:latin typeface="+mn-lt"/>
                          <a:ea typeface="+mn-ea"/>
                          <a:cs typeface="+mn-cs"/>
                        </a:rPr>
                        <a:t>Connecting to Major</a:t>
                      </a:r>
                      <a:r>
                        <a:rPr lang="en-US" sz="1200" dirty="0" smtClean="0">
                          <a:effectLst/>
                        </a:rPr>
                        <a:t> </a:t>
                      </a:r>
                      <a:endParaRPr lang="en-US" sz="1200" dirty="0"/>
                    </a:p>
                  </a:txBody>
                  <a:tcPr/>
                </a:tc>
              </a:tr>
              <a:tr h="470218">
                <a:tc>
                  <a:txBody>
                    <a:bodyPr/>
                    <a:lstStyle/>
                    <a:p>
                      <a:r>
                        <a:rPr lang="en-US" sz="1200" b="1" kern="1200" dirty="0" smtClean="0">
                          <a:solidFill>
                            <a:schemeClr val="dk1"/>
                          </a:solidFill>
                          <a:effectLst/>
                          <a:latin typeface="+mn-lt"/>
                          <a:ea typeface="+mn-ea"/>
                          <a:cs typeface="+mn-cs"/>
                        </a:rPr>
                        <a:t>Reading Genres</a:t>
                      </a:r>
                      <a:r>
                        <a:rPr lang="en-US" sz="1200" dirty="0" smtClean="0">
                          <a:effectLst/>
                        </a:rPr>
                        <a:t> </a:t>
                      </a:r>
                      <a:endParaRPr lang="en-US" sz="1200" dirty="0"/>
                    </a:p>
                  </a:txBody>
                  <a:tcPr/>
                </a:tc>
                <a:tc>
                  <a:txBody>
                    <a:bodyPr/>
                    <a:lstStyle/>
                    <a:p>
                      <a:r>
                        <a:rPr lang="en-US" sz="1200" kern="1200" dirty="0" smtClean="0">
                          <a:solidFill>
                            <a:schemeClr val="dk1"/>
                          </a:solidFill>
                          <a:effectLst/>
                          <a:latin typeface="+mn-lt"/>
                          <a:ea typeface="+mn-ea"/>
                          <a:cs typeface="+mn-cs"/>
                        </a:rPr>
                        <a:t>Uses ability to identify texts within and across genres, monitoring and adjusting reading strategies and expectations based on generic nuances of particular texts.</a:t>
                      </a:r>
                      <a:r>
                        <a:rPr lang="en-US" sz="1200" dirty="0" smtClean="0">
                          <a:effectLst/>
                        </a:rPr>
                        <a:t> </a:t>
                      </a:r>
                      <a:endParaRPr lang="en-US" sz="1200" dirty="0"/>
                    </a:p>
                  </a:txBody>
                  <a:tcPr/>
                </a:tc>
                <a:tc>
                  <a:txBody>
                    <a:bodyPr/>
                    <a:lstStyle/>
                    <a:p>
                      <a:endParaRPr lang="en-US" sz="1200" dirty="0"/>
                    </a:p>
                  </a:txBody>
                  <a:tcPr/>
                </a:tc>
                <a:tc>
                  <a:txBody>
                    <a:bodyPr/>
                    <a:lstStyle/>
                    <a:p>
                      <a:r>
                        <a:rPr lang="en-US" sz="1200" kern="1200" dirty="0" smtClean="0">
                          <a:solidFill>
                            <a:schemeClr val="dk1"/>
                          </a:solidFill>
                          <a:effectLst/>
                          <a:latin typeface="+mn-lt"/>
                          <a:ea typeface="+mn-ea"/>
                          <a:cs typeface="+mn-cs"/>
                        </a:rPr>
                        <a:t>Arts and Humanities</a:t>
                      </a:r>
                      <a:r>
                        <a:rPr lang="en-US" sz="1200" dirty="0" smtClean="0">
                          <a:effectLst/>
                        </a:rPr>
                        <a:t> </a:t>
                      </a:r>
                      <a:endParaRPr lang="en-US" sz="1200" dirty="0"/>
                    </a:p>
                  </a:txBody>
                  <a:tcPr/>
                </a:tc>
              </a:tr>
            </a:tbl>
          </a:graphicData>
        </a:graphic>
      </p:graphicFrame>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6461151" y="1679196"/>
            <a:ext cx="649605" cy="649605"/>
          </a:xfrm>
          <a:prstGeom prst="rect">
            <a:avLst/>
          </a:prstGeom>
        </p:spPr>
      </p:pic>
      <p:pic>
        <p:nvPicPr>
          <p:cNvPr id="8" name="Picture 7"/>
          <p:cNvPicPr/>
          <p:nvPr/>
        </p:nvPicPr>
        <p:blipFill>
          <a:blip r:embed="rId5">
            <a:extLst>
              <a:ext uri="{28A0092B-C50C-407E-A947-70E740481C1C}">
                <a14:useLocalDpi xmlns:a14="http://schemas.microsoft.com/office/drawing/2010/main" val="0"/>
              </a:ext>
            </a:extLst>
          </a:blip>
          <a:stretch>
            <a:fillRect/>
          </a:stretch>
        </p:blipFill>
        <p:spPr>
          <a:xfrm>
            <a:off x="6435751" y="2396073"/>
            <a:ext cx="700405" cy="700405"/>
          </a:xfrm>
          <a:prstGeom prst="rect">
            <a:avLst/>
          </a:prstGeom>
        </p:spPr>
      </p:pic>
      <p:pic>
        <p:nvPicPr>
          <p:cNvPr id="9" name="Picture 8"/>
          <p:cNvPicPr/>
          <p:nvPr/>
        </p:nvPicPr>
        <p:blipFill>
          <a:blip r:embed="rId6">
            <a:extLst>
              <a:ext uri="{28A0092B-C50C-407E-A947-70E740481C1C}">
                <a14:useLocalDpi xmlns:a14="http://schemas.microsoft.com/office/drawing/2010/main" val="0"/>
              </a:ext>
            </a:extLst>
          </a:blip>
          <a:stretch>
            <a:fillRect/>
          </a:stretch>
        </p:blipFill>
        <p:spPr>
          <a:xfrm>
            <a:off x="6462421" y="3452053"/>
            <a:ext cx="647065" cy="647065"/>
          </a:xfrm>
          <a:prstGeom prst="rect">
            <a:avLst/>
          </a:prstGeom>
        </p:spPr>
      </p:pic>
      <p:pic>
        <p:nvPicPr>
          <p:cNvPr id="10" name="Picture 9"/>
          <p:cNvPicPr/>
          <p:nvPr/>
        </p:nvPicPr>
        <p:blipFill>
          <a:blip r:embed="rId7">
            <a:extLst>
              <a:ext uri="{28A0092B-C50C-407E-A947-70E740481C1C}">
                <a14:useLocalDpi xmlns:a14="http://schemas.microsoft.com/office/drawing/2010/main" val="0"/>
              </a:ext>
            </a:extLst>
          </a:blip>
          <a:stretch>
            <a:fillRect/>
          </a:stretch>
        </p:blipFill>
        <p:spPr>
          <a:xfrm>
            <a:off x="6464961" y="4340988"/>
            <a:ext cx="641985" cy="641985"/>
          </a:xfrm>
          <a:prstGeom prst="rect">
            <a:avLst/>
          </a:prstGeom>
        </p:spPr>
      </p:pic>
      <p:pic>
        <p:nvPicPr>
          <p:cNvPr id="12" name="Picture 11"/>
          <p:cNvPicPr/>
          <p:nvPr/>
        </p:nvPicPr>
        <p:blipFill>
          <a:blip r:embed="rId8">
            <a:extLst>
              <a:ext uri="{28A0092B-C50C-407E-A947-70E740481C1C}">
                <a14:useLocalDpi xmlns:a14="http://schemas.microsoft.com/office/drawing/2010/main" val="0"/>
              </a:ext>
            </a:extLst>
          </a:blip>
          <a:stretch>
            <a:fillRect/>
          </a:stretch>
        </p:blipFill>
        <p:spPr>
          <a:xfrm>
            <a:off x="6437656" y="5048393"/>
            <a:ext cx="696595" cy="696595"/>
          </a:xfrm>
          <a:prstGeom prst="rect">
            <a:avLst/>
          </a:prstGeom>
        </p:spPr>
      </p:pic>
      <p:pic>
        <p:nvPicPr>
          <p:cNvPr id="13" name="Picture 12"/>
          <p:cNvPicPr/>
          <p:nvPr/>
        </p:nvPicPr>
        <p:blipFill>
          <a:blip r:embed="rId9">
            <a:extLst>
              <a:ext uri="{28A0092B-C50C-407E-A947-70E740481C1C}">
                <a14:useLocalDpi xmlns:a14="http://schemas.microsoft.com/office/drawing/2010/main" val="0"/>
              </a:ext>
            </a:extLst>
          </a:blip>
          <a:stretch>
            <a:fillRect/>
          </a:stretch>
        </p:blipFill>
        <p:spPr>
          <a:xfrm>
            <a:off x="6426226" y="5867883"/>
            <a:ext cx="719455" cy="719455"/>
          </a:xfrm>
          <a:prstGeom prst="rect">
            <a:avLst/>
          </a:prstGeom>
        </p:spPr>
      </p:pic>
      <p:sp>
        <p:nvSpPr>
          <p:cNvPr id="3" name="Date Placeholder 2"/>
          <p:cNvSpPr>
            <a:spLocks noGrp="1"/>
          </p:cNvSpPr>
          <p:nvPr>
            <p:ph type="dt" sz="half" idx="10"/>
          </p:nvPr>
        </p:nvSpPr>
        <p:spPr/>
        <p:txBody>
          <a:bodyPr/>
          <a:lstStyle/>
          <a:p>
            <a:fld id="{2D6053C9-FB4D-B447-8CA7-7C191E2114A2}" type="datetime1">
              <a:rPr lang="en-US" smtClean="0"/>
              <a:t>6/10/14</a:t>
            </a:fld>
            <a:endParaRPr lang="en-US"/>
          </a:p>
        </p:txBody>
      </p:sp>
      <p:sp>
        <p:nvSpPr>
          <p:cNvPr id="4" name="Footer Placeholder 3"/>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2750536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Rubric Integration</a:t>
            </a:r>
            <a:endParaRPr lang="en-US" dirty="0"/>
          </a:p>
        </p:txBody>
      </p:sp>
      <p:sp>
        <p:nvSpPr>
          <p:cNvPr id="3" name="Content Placeholder 2"/>
          <p:cNvSpPr>
            <a:spLocks noGrp="1"/>
          </p:cNvSpPr>
          <p:nvPr>
            <p:ph idx="1"/>
          </p:nvPr>
        </p:nvSpPr>
        <p:spPr>
          <a:xfrm>
            <a:off x="341384" y="1600201"/>
            <a:ext cx="8452695" cy="4343400"/>
          </a:xfrm>
        </p:spPr>
        <p:txBody>
          <a:bodyPr>
            <a:noAutofit/>
          </a:bodyPr>
          <a:lstStyle/>
          <a:p>
            <a:r>
              <a:rPr lang="en-US" sz="1800" dirty="0" smtClean="0"/>
              <a:t>Descriptions </a:t>
            </a:r>
            <a:r>
              <a:rPr lang="en-US" sz="1800" dirty="0" smtClean="0"/>
              <a:t>of Assignments may vary per course; </a:t>
            </a:r>
            <a:r>
              <a:rPr lang="en-US" sz="1800" b="1" dirty="0" smtClean="0"/>
              <a:t>Rubric Criteria remain constant</a:t>
            </a:r>
          </a:p>
          <a:p>
            <a:r>
              <a:rPr lang="en-US" sz="1800" dirty="0" smtClean="0"/>
              <a:t>Template Courses can combine </a:t>
            </a:r>
            <a:r>
              <a:rPr lang="en-US" sz="1800" b="1" dirty="0" smtClean="0"/>
              <a:t>mandatory rubric-assessed assignments </a:t>
            </a:r>
            <a:r>
              <a:rPr lang="en-US" sz="1800" dirty="0" smtClean="0"/>
              <a:t>with </a:t>
            </a:r>
            <a:r>
              <a:rPr lang="en-US" sz="1800" b="1" dirty="0" smtClean="0"/>
              <a:t>instructor-customized content</a:t>
            </a:r>
          </a:p>
          <a:p>
            <a:r>
              <a:rPr lang="en-US" sz="1800" dirty="0" smtClean="0"/>
              <a:t>Competencies can also be recognized through PLA, internships, and other alternatives </a:t>
            </a:r>
            <a:r>
              <a:rPr lang="en-US" sz="1800" b="1" dirty="0" smtClean="0"/>
              <a:t>using the same </a:t>
            </a:r>
            <a:r>
              <a:rPr lang="en-US" sz="1800" b="1" dirty="0" smtClean="0"/>
              <a:t>rubrics</a:t>
            </a:r>
            <a:endParaRPr lang="en-US" sz="1800" b="1" dirty="0" smtClean="0"/>
          </a:p>
        </p:txBody>
      </p:sp>
      <p:sp>
        <p:nvSpPr>
          <p:cNvPr id="4" name="Date Placeholder 3"/>
          <p:cNvSpPr>
            <a:spLocks noGrp="1"/>
          </p:cNvSpPr>
          <p:nvPr>
            <p:ph type="dt" sz="half" idx="10"/>
          </p:nvPr>
        </p:nvSpPr>
        <p:spPr/>
        <p:txBody>
          <a:bodyPr/>
          <a:lstStyle/>
          <a:p>
            <a:fld id="{C9E27748-2E97-A14A-A78A-12440C79CA7E}"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2863421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Moodle Implementation</a:t>
            </a:r>
            <a:endParaRPr lang="en-US" dirty="0"/>
          </a:p>
        </p:txBody>
      </p:sp>
      <p:sp>
        <p:nvSpPr>
          <p:cNvPr id="3" name="Content Placeholder 2"/>
          <p:cNvSpPr>
            <a:spLocks noGrp="1"/>
          </p:cNvSpPr>
          <p:nvPr>
            <p:ph idx="1"/>
          </p:nvPr>
        </p:nvSpPr>
        <p:spPr>
          <a:xfrm>
            <a:off x="549275" y="1600201"/>
            <a:ext cx="8042276" cy="4343400"/>
          </a:xfrm>
        </p:spPr>
        <p:txBody>
          <a:bodyPr>
            <a:noAutofit/>
          </a:bodyPr>
          <a:lstStyle/>
          <a:p>
            <a:pPr marL="0" indent="0">
              <a:buNone/>
            </a:pPr>
            <a:r>
              <a:rPr lang="en-US" sz="1600" dirty="0" smtClean="0"/>
              <a:t>MDL-40230 </a:t>
            </a:r>
            <a:r>
              <a:rPr lang="en-US" sz="1600" dirty="0" smtClean="0"/>
              <a:t>“Integrate </a:t>
            </a:r>
            <a:r>
              <a:rPr lang="en-US" sz="1600" dirty="0" smtClean="0"/>
              <a:t>outcomes stage 2 into </a:t>
            </a:r>
            <a:r>
              <a:rPr lang="en-US" sz="1600" dirty="0" smtClean="0"/>
              <a:t>core,” specifically</a:t>
            </a:r>
            <a:r>
              <a:rPr lang="en-US" sz="1600" dirty="0" smtClean="0"/>
              <a:t>:</a:t>
            </a:r>
          </a:p>
          <a:p>
            <a:r>
              <a:rPr lang="en-US" sz="1600" dirty="0"/>
              <a:t>Existing “outcomes” do not integrate with Rubrics as Advanced grading methods: MDL-43545 Add the ability to auto-create a new rubric from the outcomes associated with the assignment</a:t>
            </a:r>
          </a:p>
          <a:p>
            <a:r>
              <a:rPr lang="en-US" sz="1600" dirty="0" smtClean="0"/>
              <a:t>Outcomes should be tied to Activities, especially Assignments: MDL-43549 Add the ability to associate outcomes with activity/course </a:t>
            </a:r>
            <a:r>
              <a:rPr lang="en-US" sz="1600" dirty="0" smtClean="0"/>
              <a:t>completion. It may also be desirable to define a number of instances required to consider an outcome “complete.”</a:t>
            </a:r>
            <a:endParaRPr lang="en-US" sz="1600" dirty="0" smtClean="0"/>
          </a:p>
          <a:p>
            <a:r>
              <a:rPr lang="en-US" sz="1600" dirty="0" smtClean="0"/>
              <a:t>Completion of a set of </a:t>
            </a:r>
            <a:r>
              <a:rPr lang="en-US" sz="1600" dirty="0" smtClean="0"/>
              <a:t>outcomes to defined standard should automatically </a:t>
            </a:r>
            <a:r>
              <a:rPr lang="en-US" sz="1600" dirty="0" smtClean="0"/>
              <a:t>issue a badge to the student: MDL-43543 Integrate badges with new outcomes</a:t>
            </a:r>
          </a:p>
          <a:p>
            <a:r>
              <a:rPr lang="en-US" sz="1600" dirty="0" smtClean="0"/>
              <a:t>Moodle </a:t>
            </a:r>
            <a:r>
              <a:rPr lang="en-US" sz="1600" dirty="0" smtClean="0"/>
              <a:t>Badges allow students to </a:t>
            </a:r>
            <a:r>
              <a:rPr lang="en-US" sz="1600" dirty="0" smtClean="0"/>
              <a:t>publish and be recognized for </a:t>
            </a:r>
            <a:r>
              <a:rPr lang="en-US" sz="1600" dirty="0" smtClean="0"/>
              <a:t>micro-credentials and </a:t>
            </a:r>
            <a:r>
              <a:rPr lang="en-US" sz="1600" dirty="0" smtClean="0"/>
              <a:t>certificates, as well as degree completion</a:t>
            </a:r>
            <a:endParaRPr lang="en-US" sz="1600" dirty="0"/>
          </a:p>
        </p:txBody>
      </p:sp>
      <p:sp>
        <p:nvSpPr>
          <p:cNvPr id="4" name="Date Placeholder 3"/>
          <p:cNvSpPr>
            <a:spLocks noGrp="1"/>
          </p:cNvSpPr>
          <p:nvPr>
            <p:ph type="dt" sz="half" idx="10"/>
          </p:nvPr>
        </p:nvSpPr>
        <p:spPr/>
        <p:txBody>
          <a:bodyPr/>
          <a:lstStyle/>
          <a:p>
            <a:fld id="{4F6DF0A9-E2E2-E24A-8B61-BE4DF6EE934A}"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1791448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Advantages of Competencies</a:t>
            </a:r>
            <a:endParaRPr lang="en-US" sz="4400" dirty="0"/>
          </a:p>
        </p:txBody>
      </p:sp>
      <p:sp>
        <p:nvSpPr>
          <p:cNvPr id="3" name="Content Placeholder 2"/>
          <p:cNvSpPr>
            <a:spLocks noGrp="1"/>
          </p:cNvSpPr>
          <p:nvPr>
            <p:ph idx="1"/>
          </p:nvPr>
        </p:nvSpPr>
        <p:spPr>
          <a:xfrm>
            <a:off x="549275" y="1736751"/>
            <a:ext cx="8042276" cy="4343400"/>
          </a:xfrm>
        </p:spPr>
        <p:txBody>
          <a:bodyPr>
            <a:normAutofit fontScale="85000" lnSpcReduction="20000"/>
          </a:bodyPr>
          <a:lstStyle/>
          <a:p>
            <a:r>
              <a:rPr lang="en-US" sz="2800" dirty="0" smtClean="0"/>
              <a:t>Course/Program Consistency</a:t>
            </a:r>
          </a:p>
          <a:p>
            <a:r>
              <a:rPr lang="en-US" sz="2800" dirty="0" smtClean="0"/>
              <a:t>Alternate Delivery Models</a:t>
            </a:r>
          </a:p>
          <a:p>
            <a:r>
              <a:rPr lang="en-US" sz="2800" dirty="0" smtClean="0"/>
              <a:t>Internship Management</a:t>
            </a:r>
          </a:p>
          <a:p>
            <a:r>
              <a:rPr lang="en-US" sz="2800" dirty="0" smtClean="0"/>
              <a:t>Prior Learning Assessment</a:t>
            </a:r>
          </a:p>
          <a:p>
            <a:r>
              <a:rPr lang="en-US" sz="2800" dirty="0" smtClean="0"/>
              <a:t>Accreditation</a:t>
            </a:r>
          </a:p>
          <a:p>
            <a:r>
              <a:rPr lang="en-US" sz="2800" dirty="0" smtClean="0"/>
              <a:t>Micro-credentialing</a:t>
            </a:r>
          </a:p>
          <a:p>
            <a:r>
              <a:rPr lang="en-US" sz="2800" dirty="0" smtClean="0"/>
              <a:t>Transfer Equivalencies</a:t>
            </a:r>
          </a:p>
          <a:p>
            <a:r>
              <a:rPr lang="en-US" sz="2800" dirty="0" smtClean="0"/>
              <a:t>Placement</a:t>
            </a:r>
            <a:endParaRPr lang="en-US" sz="2800" dirty="0"/>
          </a:p>
        </p:txBody>
      </p:sp>
      <p:sp>
        <p:nvSpPr>
          <p:cNvPr id="4" name="Date Placeholder 3"/>
          <p:cNvSpPr>
            <a:spLocks noGrp="1"/>
          </p:cNvSpPr>
          <p:nvPr>
            <p:ph type="dt" sz="half" idx="10"/>
          </p:nvPr>
        </p:nvSpPr>
        <p:spPr/>
        <p:txBody>
          <a:bodyPr/>
          <a:lstStyle/>
          <a:p>
            <a:fld id="{F2B97D77-2851-1044-8BE3-6AC9941DCF38}"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3239842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AAC&amp;U VALUE Rubrics</a:t>
            </a:r>
            <a:endParaRPr lang="en-US" dirty="0"/>
          </a:p>
        </p:txBody>
      </p:sp>
      <p:sp>
        <p:nvSpPr>
          <p:cNvPr id="3" name="Content Placeholder 2"/>
          <p:cNvSpPr>
            <a:spLocks noGrp="1"/>
          </p:cNvSpPr>
          <p:nvPr>
            <p:ph idx="1"/>
          </p:nvPr>
        </p:nvSpPr>
        <p:spPr/>
        <p:txBody>
          <a:bodyPr/>
          <a:lstStyle/>
          <a:p>
            <a:r>
              <a:rPr lang="en-US" dirty="0" smtClean="0"/>
              <a:t>Association of American Colleges and Universities</a:t>
            </a:r>
          </a:p>
          <a:p>
            <a:r>
              <a:rPr lang="en-US" dirty="0" smtClean="0"/>
              <a:t>Developed for Liberal Arts Programs</a:t>
            </a:r>
          </a:p>
          <a:p>
            <a:r>
              <a:rPr lang="en-US" dirty="0" smtClean="0"/>
              <a:t>Based on Existing U.S. University Programs</a:t>
            </a:r>
          </a:p>
          <a:p>
            <a:r>
              <a:rPr lang="en-US" dirty="0" smtClean="0"/>
              <a:t>16 Content Areas</a:t>
            </a:r>
          </a:p>
          <a:p>
            <a:r>
              <a:rPr lang="en-US" dirty="0" smtClean="0"/>
              <a:t>5-6 Rubric Elements per Area</a:t>
            </a:r>
          </a:p>
          <a:p>
            <a:r>
              <a:rPr lang="en-US" dirty="0" smtClean="0"/>
              <a:t>4 Levels of Proficiency per Rubric Element</a:t>
            </a:r>
          </a:p>
          <a:p>
            <a:r>
              <a:rPr lang="en-US" dirty="0"/>
              <a:t>http://</a:t>
            </a:r>
            <a:r>
              <a:rPr lang="en-US" dirty="0" err="1"/>
              <a:t>www.aacu.org</a:t>
            </a:r>
            <a:r>
              <a:rPr lang="en-US" dirty="0"/>
              <a:t>/value/rubrics</a:t>
            </a:r>
            <a:r>
              <a:rPr lang="en-US" dirty="0" smtClean="0"/>
              <a:t>/</a:t>
            </a:r>
            <a:endParaRPr lang="en-US" dirty="0"/>
          </a:p>
        </p:txBody>
      </p:sp>
      <p:sp>
        <p:nvSpPr>
          <p:cNvPr id="4" name="Date Placeholder 3"/>
          <p:cNvSpPr>
            <a:spLocks noGrp="1"/>
          </p:cNvSpPr>
          <p:nvPr>
            <p:ph type="dt" sz="half" idx="10"/>
          </p:nvPr>
        </p:nvSpPr>
        <p:spPr/>
        <p:txBody>
          <a:bodyPr/>
          <a:lstStyle/>
          <a:p>
            <a:fld id="{01F19EB0-52C3-5B4C-95EC-F7498542EBA1}"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1113468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Content Area</a:t>
            </a:r>
            <a:endParaRPr lang="en-US" dirty="0"/>
          </a:p>
        </p:txBody>
      </p:sp>
      <p:pic>
        <p:nvPicPr>
          <p:cNvPr id="4" name="Content Placeholder 3" descr="Critical Thinking Rubric.pdf"/>
          <p:cNvPicPr>
            <a:picLocks noGrp="1" noChangeAspect="1"/>
          </p:cNvPicPr>
          <p:nvPr>
            <p:ph idx="1"/>
          </p:nvPr>
        </p:nvPicPr>
        <p:blipFill>
          <a:blip r:embed="rId3">
            <a:extLst>
              <a:ext uri="{28A0092B-C50C-407E-A947-70E740481C1C}">
                <a14:useLocalDpi xmlns:a14="http://schemas.microsoft.com/office/drawing/2010/main" val="0"/>
              </a:ext>
            </a:extLst>
          </a:blip>
          <a:srcRect t="5524" b="5524"/>
          <a:stretch>
            <a:fillRect/>
          </a:stretch>
        </p:blipFill>
        <p:spPr/>
      </p:pic>
      <p:sp>
        <p:nvSpPr>
          <p:cNvPr id="3" name="Date Placeholder 2"/>
          <p:cNvSpPr>
            <a:spLocks noGrp="1"/>
          </p:cNvSpPr>
          <p:nvPr>
            <p:ph type="dt" sz="half" idx="10"/>
          </p:nvPr>
        </p:nvSpPr>
        <p:spPr/>
        <p:txBody>
          <a:bodyPr/>
          <a:lstStyle/>
          <a:p>
            <a:fld id="{040D7032-E00D-9149-A298-30C69119BD6C}"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1047803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Rubric Element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68795735"/>
              </p:ext>
            </p:extLst>
          </p:nvPr>
        </p:nvGraphicFramePr>
        <p:xfrm>
          <a:off x="549275" y="1709440"/>
          <a:ext cx="8042276" cy="4358640"/>
        </p:xfrm>
        <a:graphic>
          <a:graphicData uri="http://schemas.openxmlformats.org/drawingml/2006/table">
            <a:tbl>
              <a:tblPr firstRow="1" bandRow="1">
                <a:tableStyleId>{B301B821-A1FF-4177-AEE7-76D212191A09}</a:tableStyleId>
              </a:tblPr>
              <a:tblGrid>
                <a:gridCol w="1526346"/>
                <a:gridCol w="6515930"/>
              </a:tblGrid>
              <a:tr h="370840">
                <a:tc>
                  <a:txBody>
                    <a:bodyPr/>
                    <a:lstStyle/>
                    <a:p>
                      <a:r>
                        <a:rPr lang="en-US" sz="1600" dirty="0" smtClean="0"/>
                        <a:t>Evidence</a:t>
                      </a:r>
                      <a:endParaRPr lang="en-US" sz="1600" dirty="0"/>
                    </a:p>
                  </a:txBody>
                  <a:tcPr/>
                </a:tc>
                <a:tc>
                  <a:txBody>
                    <a:bodyPr/>
                    <a:lstStyle/>
                    <a:p>
                      <a:r>
                        <a:rPr lang="en-US" sz="1600" b="0" i="1" kern="1200" dirty="0" smtClean="0">
                          <a:effectLst/>
                        </a:rPr>
                        <a:t>Selecting and using information to investigate a</a:t>
                      </a:r>
                    </a:p>
                    <a:p>
                      <a:r>
                        <a:rPr lang="en-US" sz="1600" b="0" i="1" kern="1200" dirty="0" smtClean="0">
                          <a:effectLst/>
                        </a:rPr>
                        <a:t>point of view or conclusion</a:t>
                      </a:r>
                      <a:r>
                        <a:rPr lang="en-US" sz="1600" b="0" i="1" dirty="0" smtClean="0">
                          <a:effectLst/>
                        </a:rPr>
                        <a:t> </a:t>
                      </a:r>
                      <a:endParaRPr lang="en-US" sz="1600" b="0" i="1" dirty="0"/>
                    </a:p>
                  </a:txBody>
                  <a:tcPr/>
                </a:tc>
              </a:tr>
              <a:tr h="370840">
                <a:tc>
                  <a:txBody>
                    <a:bodyPr/>
                    <a:lstStyle/>
                    <a:p>
                      <a:r>
                        <a:rPr lang="en-US" sz="1600" b="1" dirty="0" smtClean="0"/>
                        <a:t>Benchmark</a:t>
                      </a:r>
                      <a:endParaRPr lang="en-US" sz="1600" b="1" dirty="0"/>
                    </a:p>
                  </a:txBody>
                  <a:tcPr/>
                </a:tc>
                <a:tc>
                  <a:txBody>
                    <a:bodyPr/>
                    <a:lstStyle/>
                    <a:p>
                      <a:r>
                        <a:rPr lang="en-US" sz="1600" kern="1200" dirty="0" smtClean="0">
                          <a:effectLst/>
                        </a:rPr>
                        <a:t>Information is taken from source(s) without any interpretation/ evaluation.</a:t>
                      </a:r>
                    </a:p>
                    <a:p>
                      <a:r>
                        <a:rPr lang="en-US" sz="1600" kern="1200" dirty="0" smtClean="0">
                          <a:effectLst/>
                        </a:rPr>
                        <a:t>Viewpoints of experts are taken as fact, without question.</a:t>
                      </a:r>
                      <a:r>
                        <a:rPr lang="en-US" sz="1600" dirty="0" smtClean="0">
                          <a:effectLst/>
                        </a:rPr>
                        <a:t> </a:t>
                      </a:r>
                      <a:endParaRPr lang="en-US" sz="1600" dirty="0"/>
                    </a:p>
                  </a:txBody>
                  <a:tcPr/>
                </a:tc>
              </a:tr>
              <a:tr h="370840">
                <a:tc>
                  <a:txBody>
                    <a:bodyPr/>
                    <a:lstStyle/>
                    <a:p>
                      <a:r>
                        <a:rPr lang="en-US" sz="1600" b="1" dirty="0" smtClean="0"/>
                        <a:t>Milestone 1</a:t>
                      </a:r>
                      <a:endParaRPr lang="en-US" sz="1600" b="1" dirty="0"/>
                    </a:p>
                  </a:txBody>
                  <a:tcPr/>
                </a:tc>
                <a:tc>
                  <a:txBody>
                    <a:bodyPr/>
                    <a:lstStyle/>
                    <a:p>
                      <a:r>
                        <a:rPr lang="en-US" sz="1600" kern="1200" dirty="0" smtClean="0">
                          <a:effectLst/>
                        </a:rPr>
                        <a:t>Information is taken from source(s) with some interpretation/ evaluation, but not enough to develop a coherent analysis or synthesis.</a:t>
                      </a:r>
                    </a:p>
                    <a:p>
                      <a:r>
                        <a:rPr lang="en-US" sz="1600" kern="1200" dirty="0" smtClean="0">
                          <a:effectLst/>
                        </a:rPr>
                        <a:t>Viewpoints of experts are taken as mostly fact, with little questioning.</a:t>
                      </a:r>
                      <a:r>
                        <a:rPr lang="en-US" sz="1600" dirty="0" smtClean="0">
                          <a:effectLst/>
                        </a:rPr>
                        <a:t> </a:t>
                      </a:r>
                      <a:endParaRPr lang="en-US" sz="1600" dirty="0"/>
                    </a:p>
                  </a:txBody>
                  <a:tcPr/>
                </a:tc>
              </a:tr>
              <a:tr h="370840">
                <a:tc>
                  <a:txBody>
                    <a:bodyPr/>
                    <a:lstStyle/>
                    <a:p>
                      <a:r>
                        <a:rPr lang="en-US" sz="1600" b="1" dirty="0" smtClean="0"/>
                        <a:t>Milestone 2</a:t>
                      </a:r>
                      <a:endParaRPr lang="en-US" sz="1600" b="1" dirty="0"/>
                    </a:p>
                  </a:txBody>
                  <a:tcPr/>
                </a:tc>
                <a:tc>
                  <a:txBody>
                    <a:bodyPr/>
                    <a:lstStyle/>
                    <a:p>
                      <a:r>
                        <a:rPr lang="en-US" sz="1600" kern="1200" dirty="0" smtClean="0">
                          <a:effectLst/>
                        </a:rPr>
                        <a:t>Information is taken from source(s) with enough interpretation/ evaluation to develop a coherent analysis or synthesis.</a:t>
                      </a:r>
                    </a:p>
                    <a:p>
                      <a:r>
                        <a:rPr lang="en-US" sz="1600" kern="1200" dirty="0" smtClean="0">
                          <a:effectLst/>
                        </a:rPr>
                        <a:t>Viewpoints of experts are subject  to</a:t>
                      </a:r>
                      <a:r>
                        <a:rPr lang="en-US" sz="1600" kern="1200" baseline="0" dirty="0" smtClean="0">
                          <a:effectLst/>
                        </a:rPr>
                        <a:t> </a:t>
                      </a:r>
                      <a:r>
                        <a:rPr lang="en-US" sz="1600" kern="1200" dirty="0" smtClean="0">
                          <a:effectLst/>
                        </a:rPr>
                        <a:t>questioning.</a:t>
                      </a:r>
                      <a:r>
                        <a:rPr lang="en-US" sz="1600" dirty="0" smtClean="0">
                          <a:effectLst/>
                        </a:rPr>
                        <a:t> </a:t>
                      </a:r>
                      <a:endParaRPr lang="en-US" sz="1600" dirty="0"/>
                    </a:p>
                  </a:txBody>
                  <a:tcPr/>
                </a:tc>
              </a:tr>
              <a:tr h="370840">
                <a:tc>
                  <a:txBody>
                    <a:bodyPr/>
                    <a:lstStyle/>
                    <a:p>
                      <a:r>
                        <a:rPr lang="en-US" sz="1600" b="1" dirty="0" smtClean="0"/>
                        <a:t>Capstone</a:t>
                      </a:r>
                      <a:endParaRPr lang="en-US" sz="1600" b="1" dirty="0"/>
                    </a:p>
                  </a:txBody>
                  <a:tcPr/>
                </a:tc>
                <a:tc>
                  <a:txBody>
                    <a:bodyPr/>
                    <a:lstStyle/>
                    <a:p>
                      <a:r>
                        <a:rPr lang="en-US" sz="1600" kern="1200" dirty="0" smtClean="0">
                          <a:effectLst/>
                        </a:rPr>
                        <a:t>Information is taken from source(s) with enough interpretation/ evaluation to develop a comprehensive analysis or synthesis.</a:t>
                      </a:r>
                    </a:p>
                    <a:p>
                      <a:r>
                        <a:rPr lang="en-US" sz="1600" kern="1200" dirty="0" smtClean="0">
                          <a:effectLst/>
                        </a:rPr>
                        <a:t>Viewpoints of experts are questioned</a:t>
                      </a:r>
                      <a:r>
                        <a:rPr lang="en-US" sz="1600" kern="1200" baseline="0" dirty="0" smtClean="0">
                          <a:effectLst/>
                        </a:rPr>
                        <a:t> </a:t>
                      </a:r>
                      <a:r>
                        <a:rPr lang="en-US" sz="1600" kern="1200" dirty="0" smtClean="0">
                          <a:effectLst/>
                        </a:rPr>
                        <a:t>thoroughly.</a:t>
                      </a:r>
                      <a:r>
                        <a:rPr lang="en-US" sz="1600" dirty="0" smtClean="0">
                          <a:effectLst/>
                        </a:rPr>
                        <a:t> </a:t>
                      </a:r>
                      <a:endParaRPr lang="en-US" sz="1600" dirty="0"/>
                    </a:p>
                  </a:txBody>
                  <a:tcPr/>
                </a:tc>
              </a:tr>
            </a:tbl>
          </a:graphicData>
        </a:graphic>
      </p:graphicFrame>
      <p:sp>
        <p:nvSpPr>
          <p:cNvPr id="3" name="Date Placeholder 2"/>
          <p:cNvSpPr>
            <a:spLocks noGrp="1"/>
          </p:cNvSpPr>
          <p:nvPr>
            <p:ph type="dt" sz="half" idx="10"/>
          </p:nvPr>
        </p:nvSpPr>
        <p:spPr/>
        <p:txBody>
          <a:bodyPr/>
          <a:lstStyle/>
          <a:p>
            <a:fld id="{F8569720-643D-E647-B0F5-C7732CED28BA}"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3320416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 With Sample College Catalog</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90947672"/>
              </p:ext>
            </p:extLst>
          </p:nvPr>
        </p:nvGraphicFramePr>
        <p:xfrm>
          <a:off x="549275" y="1490960"/>
          <a:ext cx="8042276" cy="5257799"/>
        </p:xfrm>
        <a:graphic>
          <a:graphicData uri="http://schemas.openxmlformats.org/drawingml/2006/table">
            <a:tbl>
              <a:tblPr firstRow="1" bandRow="1">
                <a:tableStyleId>{5C22544A-7EE6-4342-B048-85BDC9FD1C3A}</a:tableStyleId>
              </a:tblPr>
              <a:tblGrid>
                <a:gridCol w="3151340"/>
                <a:gridCol w="4890936"/>
              </a:tblGrid>
              <a:tr h="370840">
                <a:tc>
                  <a:txBody>
                    <a:bodyPr/>
                    <a:lstStyle/>
                    <a:p>
                      <a:r>
                        <a:rPr lang="en-US" sz="1400" dirty="0" smtClean="0"/>
                        <a:t>General Education Category</a:t>
                      </a:r>
                      <a:endParaRPr lang="en-US" sz="1400" dirty="0"/>
                    </a:p>
                  </a:txBody>
                  <a:tcPr/>
                </a:tc>
                <a:tc>
                  <a:txBody>
                    <a:bodyPr/>
                    <a:lstStyle/>
                    <a:p>
                      <a:r>
                        <a:rPr lang="en-US" sz="1400" dirty="0" smtClean="0"/>
                        <a:t>AAC&amp;U VALUE Rubric Content Area</a:t>
                      </a:r>
                      <a:endParaRPr lang="en-US" sz="1400" dirty="0"/>
                    </a:p>
                  </a:txBody>
                  <a:tcPr/>
                </a:tc>
              </a:tr>
              <a:tr h="370840">
                <a:tc>
                  <a:txBody>
                    <a:bodyPr/>
                    <a:lstStyle/>
                    <a:p>
                      <a:r>
                        <a:rPr lang="en-US" sz="1400" dirty="0" smtClean="0"/>
                        <a:t>Critical Inquiry</a:t>
                      </a:r>
                      <a:endParaRPr lang="en-US" sz="1400" dirty="0"/>
                    </a:p>
                  </a:txBody>
                  <a:tcPr/>
                </a:tc>
                <a:tc>
                  <a:txBody>
                    <a:bodyPr/>
                    <a:lstStyle/>
                    <a:p>
                      <a:r>
                        <a:rPr lang="en-US" sz="1400" dirty="0" smtClean="0"/>
                        <a:t>Critical Thinking</a:t>
                      </a:r>
                    </a:p>
                    <a:p>
                      <a:r>
                        <a:rPr lang="en-US" sz="1400" dirty="0" smtClean="0"/>
                        <a:t>Information Literacy</a:t>
                      </a:r>
                      <a:endParaRPr lang="en-US" sz="1400" dirty="0"/>
                    </a:p>
                  </a:txBody>
                  <a:tcPr/>
                </a:tc>
              </a:tr>
              <a:tr h="370840">
                <a:tc>
                  <a:txBody>
                    <a:bodyPr/>
                    <a:lstStyle/>
                    <a:p>
                      <a:r>
                        <a:rPr lang="en-US" sz="1400" dirty="0" smtClean="0"/>
                        <a:t>Written Communication</a:t>
                      </a:r>
                      <a:endParaRPr lang="en-US" sz="1400" dirty="0"/>
                    </a:p>
                  </a:txBody>
                  <a:tcPr/>
                </a:tc>
                <a:tc>
                  <a:txBody>
                    <a:bodyPr/>
                    <a:lstStyle/>
                    <a:p>
                      <a:r>
                        <a:rPr lang="en-US" sz="1400" dirty="0" smtClean="0"/>
                        <a:t>Written Communication</a:t>
                      </a:r>
                    </a:p>
                  </a:txBody>
                  <a:tcPr/>
                </a:tc>
              </a:tr>
              <a:tr h="370840">
                <a:tc>
                  <a:txBody>
                    <a:bodyPr/>
                    <a:lstStyle/>
                    <a:p>
                      <a:r>
                        <a:rPr lang="en-US" sz="1400" dirty="0" smtClean="0"/>
                        <a:t>Quantitative Inquiry</a:t>
                      </a:r>
                      <a:endParaRPr lang="en-US" sz="1400" dirty="0"/>
                    </a:p>
                  </a:txBody>
                  <a:tcPr/>
                </a:tc>
                <a:tc>
                  <a:txBody>
                    <a:bodyPr/>
                    <a:lstStyle/>
                    <a:p>
                      <a:r>
                        <a:rPr lang="en-US" sz="1400" dirty="0" smtClean="0"/>
                        <a:t>Quantitative Literacy</a:t>
                      </a:r>
                    </a:p>
                  </a:txBody>
                  <a:tcPr/>
                </a:tc>
              </a:tr>
              <a:tr h="370840">
                <a:tc>
                  <a:txBody>
                    <a:bodyPr/>
                    <a:lstStyle/>
                    <a:p>
                      <a:r>
                        <a:rPr lang="en-US" sz="1400" dirty="0" smtClean="0"/>
                        <a:t>Communication</a:t>
                      </a:r>
                      <a:endParaRPr lang="en-US" sz="1400" dirty="0"/>
                    </a:p>
                  </a:txBody>
                  <a:tcPr/>
                </a:tc>
                <a:tc>
                  <a:txBody>
                    <a:bodyPr/>
                    <a:lstStyle/>
                    <a:p>
                      <a:r>
                        <a:rPr lang="en-US" sz="1400" dirty="0" smtClean="0"/>
                        <a:t>Oral Communication</a:t>
                      </a:r>
                    </a:p>
                    <a:p>
                      <a:r>
                        <a:rPr lang="en-US" sz="1400" dirty="0" smtClean="0"/>
                        <a:t>Teamwork</a:t>
                      </a:r>
                    </a:p>
                  </a:txBody>
                  <a:tcPr/>
                </a:tc>
              </a:tr>
              <a:tr h="370840">
                <a:tc>
                  <a:txBody>
                    <a:bodyPr/>
                    <a:lstStyle/>
                    <a:p>
                      <a:r>
                        <a:rPr lang="en-US" sz="1400" dirty="0" smtClean="0"/>
                        <a:t>American Culture</a:t>
                      </a:r>
                      <a:endParaRPr lang="en-US" sz="1400" dirty="0"/>
                    </a:p>
                  </a:txBody>
                  <a:tcPr/>
                </a:tc>
                <a:tc>
                  <a:txBody>
                    <a:bodyPr/>
                    <a:lstStyle/>
                    <a:p>
                      <a:r>
                        <a:rPr lang="en-US" sz="1400" dirty="0" smtClean="0"/>
                        <a:t>Civic Engagement</a:t>
                      </a:r>
                    </a:p>
                    <a:p>
                      <a:r>
                        <a:rPr lang="en-US" sz="1400" dirty="0" smtClean="0"/>
                        <a:t>Global Learning</a:t>
                      </a:r>
                    </a:p>
                  </a:txBody>
                  <a:tcPr/>
                </a:tc>
              </a:tr>
              <a:tr h="370840">
                <a:tc>
                  <a:txBody>
                    <a:bodyPr/>
                    <a:lstStyle/>
                    <a:p>
                      <a:r>
                        <a:rPr lang="en-US" sz="1400" dirty="0" smtClean="0"/>
                        <a:t>Cultural Inquiry: International</a:t>
                      </a:r>
                      <a:endParaRPr lang="en-US" sz="1400" dirty="0"/>
                    </a:p>
                  </a:txBody>
                  <a:tcPr/>
                </a:tc>
                <a:tc>
                  <a:txBody>
                    <a:bodyPr/>
                    <a:lstStyle/>
                    <a:p>
                      <a:r>
                        <a:rPr lang="en-US" sz="1400" dirty="0" smtClean="0"/>
                        <a:t>Global Learning</a:t>
                      </a:r>
                    </a:p>
                    <a:p>
                      <a:r>
                        <a:rPr lang="en-US" sz="1400" dirty="0" smtClean="0"/>
                        <a:t>Intercultural Knowledge &amp; Competence</a:t>
                      </a:r>
                    </a:p>
                  </a:txBody>
                  <a:tcPr/>
                </a:tc>
              </a:tr>
              <a:tr h="370840">
                <a:tc>
                  <a:txBody>
                    <a:bodyPr/>
                    <a:lstStyle/>
                    <a:p>
                      <a:r>
                        <a:rPr lang="en-US" sz="1400" dirty="0" smtClean="0"/>
                        <a:t>Arts &amp; Humanities</a:t>
                      </a:r>
                      <a:endParaRPr lang="en-US" sz="1400" dirty="0"/>
                    </a:p>
                  </a:txBody>
                  <a:tcPr/>
                </a:tc>
                <a:tc>
                  <a:txBody>
                    <a:bodyPr/>
                    <a:lstStyle/>
                    <a:p>
                      <a:r>
                        <a:rPr lang="en-US" sz="1400" dirty="0" smtClean="0"/>
                        <a:t>Reading</a:t>
                      </a:r>
                    </a:p>
                    <a:p>
                      <a:r>
                        <a:rPr lang="en-US" sz="1400" dirty="0" smtClean="0"/>
                        <a:t>Creative Thinking</a:t>
                      </a:r>
                    </a:p>
                  </a:txBody>
                  <a:tcPr/>
                </a:tc>
              </a:tr>
              <a:tr h="370840">
                <a:tc>
                  <a:txBody>
                    <a:bodyPr/>
                    <a:lstStyle/>
                    <a:p>
                      <a:r>
                        <a:rPr lang="en-US" sz="1400" dirty="0" smtClean="0"/>
                        <a:t>Scientific</a:t>
                      </a:r>
                      <a:r>
                        <a:rPr lang="en-US" sz="1400" baseline="0" dirty="0" smtClean="0"/>
                        <a:t> Inquiry</a:t>
                      </a:r>
                      <a:endParaRPr lang="en-US" sz="1400" dirty="0"/>
                    </a:p>
                  </a:txBody>
                  <a:tcPr/>
                </a:tc>
                <a:tc>
                  <a:txBody>
                    <a:bodyPr/>
                    <a:lstStyle/>
                    <a:p>
                      <a:r>
                        <a:rPr lang="en-US" sz="1400" dirty="0" smtClean="0"/>
                        <a:t>Inquiry &amp; Analysis</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Problem Solving</a:t>
                      </a:r>
                    </a:p>
                  </a:txBody>
                  <a:tcPr/>
                </a:tc>
              </a:tr>
              <a:tr h="370840">
                <a:tc>
                  <a:txBody>
                    <a:bodyPr/>
                    <a:lstStyle/>
                    <a:p>
                      <a:r>
                        <a:rPr lang="en-US" sz="1400" dirty="0" smtClean="0"/>
                        <a:t>Social Science</a:t>
                      </a:r>
                      <a:endParaRPr lang="en-US" sz="1400" dirty="0"/>
                    </a:p>
                  </a:txBody>
                  <a:tcPr/>
                </a:tc>
                <a:tc>
                  <a:txBody>
                    <a:bodyPr/>
                    <a:lstStyle/>
                    <a:p>
                      <a:r>
                        <a:rPr lang="en-US" sz="1400" dirty="0" smtClean="0"/>
                        <a:t>Intercultural Knowledge &amp; Competence</a:t>
                      </a:r>
                    </a:p>
                    <a:p>
                      <a:r>
                        <a:rPr lang="en-US" sz="1400" dirty="0" smtClean="0"/>
                        <a:t>Ethical Reasoning</a:t>
                      </a:r>
                    </a:p>
                  </a:txBody>
                  <a:tcPr/>
                </a:tc>
              </a:tr>
              <a:tr h="370840">
                <a:tc>
                  <a:txBody>
                    <a:bodyPr/>
                    <a:lstStyle/>
                    <a:p>
                      <a:r>
                        <a:rPr lang="en-US" sz="1400" dirty="0" smtClean="0"/>
                        <a:t>Connecting to Your Major</a:t>
                      </a:r>
                      <a:endParaRPr lang="en-US" sz="1400" dirty="0"/>
                    </a:p>
                  </a:txBody>
                  <a:tcPr/>
                </a:tc>
                <a:tc>
                  <a:txBody>
                    <a:bodyPr/>
                    <a:lstStyle/>
                    <a:p>
                      <a:r>
                        <a:rPr lang="en-US" sz="1400" dirty="0" smtClean="0"/>
                        <a:t>Integrative Learning</a:t>
                      </a:r>
                    </a:p>
                    <a:p>
                      <a:r>
                        <a:rPr lang="en-US" sz="1400" dirty="0" smtClean="0"/>
                        <a:t>Foundations &amp; Skills for Lifelong Learning</a:t>
                      </a:r>
                    </a:p>
                  </a:txBody>
                  <a:tcPr/>
                </a:tc>
              </a:tr>
            </a:tbl>
          </a:graphicData>
        </a:graphic>
      </p:graphicFrame>
      <p:sp>
        <p:nvSpPr>
          <p:cNvPr id="3" name="Date Placeholder 2"/>
          <p:cNvSpPr>
            <a:spLocks noGrp="1"/>
          </p:cNvSpPr>
          <p:nvPr>
            <p:ph type="dt" sz="half" idx="10"/>
          </p:nvPr>
        </p:nvSpPr>
        <p:spPr/>
        <p:txBody>
          <a:bodyPr/>
          <a:lstStyle/>
          <a:p>
            <a:fld id="{AB818532-D51D-A04A-94F4-121188FB396D}"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1668532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Category Alignment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33593703"/>
              </p:ext>
            </p:extLst>
          </p:nvPr>
        </p:nvGraphicFramePr>
        <p:xfrm>
          <a:off x="300419" y="1600200"/>
          <a:ext cx="8575594" cy="5156199"/>
        </p:xfrm>
        <a:graphic>
          <a:graphicData uri="http://schemas.openxmlformats.org/drawingml/2006/table">
            <a:tbl>
              <a:tblPr firstRow="1" bandRow="1">
                <a:tableStyleId>{5C22544A-7EE6-4342-B048-85BDC9FD1C3A}</a:tableStyleId>
              </a:tblPr>
              <a:tblGrid>
                <a:gridCol w="4287797"/>
                <a:gridCol w="4287797"/>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dirty="0" smtClean="0">
                          <a:solidFill>
                            <a:schemeClr val="lt1"/>
                          </a:solidFill>
                          <a:effectLst/>
                          <a:latin typeface="+mn-lt"/>
                          <a:ea typeface="+mn-ea"/>
                          <a:cs typeface="+mn-cs"/>
                        </a:rPr>
                        <a:t>CULTURAL INQUIRY: INTERNATIONAL</a:t>
                      </a:r>
                    </a:p>
                  </a:txBody>
                  <a:tcPr/>
                </a:tc>
                <a:tc>
                  <a:txBody>
                    <a:bodyPr/>
                    <a:lstStyle/>
                    <a:p>
                      <a:r>
                        <a:rPr lang="en-US" sz="1600" dirty="0" smtClean="0"/>
                        <a:t>AAC&amp;U VALUE Rubrics</a:t>
                      </a:r>
                      <a:endParaRPr lang="en-US" sz="1600" dirty="0"/>
                    </a:p>
                  </a:txBody>
                  <a:tcPr/>
                </a:tc>
              </a:tr>
              <a:tr h="370840">
                <a:tc>
                  <a:txBody>
                    <a:bodyPr/>
                    <a:lstStyle/>
                    <a:p>
                      <a:r>
                        <a:rPr lang="en-US" sz="1600" b="1" kern="1200" dirty="0" smtClean="0">
                          <a:solidFill>
                            <a:schemeClr val="dk1"/>
                          </a:solidFill>
                          <a:effectLst/>
                          <a:latin typeface="+mn-lt"/>
                          <a:ea typeface="+mn-ea"/>
                          <a:cs typeface="+mn-cs"/>
                        </a:rPr>
                        <a:t>Students will</a:t>
                      </a:r>
                    </a:p>
                    <a:p>
                      <a:pPr lvl="0"/>
                      <a:r>
                        <a:rPr lang="en-US" sz="1600" kern="1200" dirty="0" smtClean="0">
                          <a:solidFill>
                            <a:schemeClr val="dk1"/>
                          </a:solidFill>
                          <a:effectLst/>
                          <a:latin typeface="+mn-lt"/>
                          <a:ea typeface="+mn-ea"/>
                          <a:cs typeface="+mn-cs"/>
                        </a:rPr>
                        <a:t>critically analyze the particulars of history and culture in an international context. </a:t>
                      </a:r>
                    </a:p>
                    <a:p>
                      <a:endParaRPr lang="en-US" sz="1600" b="1" kern="1200" dirty="0" smtClean="0">
                        <a:solidFill>
                          <a:schemeClr val="dk1"/>
                        </a:solidFill>
                        <a:effectLst/>
                        <a:latin typeface="+mn-lt"/>
                        <a:ea typeface="+mn-ea"/>
                        <a:cs typeface="+mn-cs"/>
                      </a:endParaRPr>
                    </a:p>
                    <a:p>
                      <a:r>
                        <a:rPr lang="en-US" sz="1600" b="1" kern="1200" dirty="0" smtClean="0">
                          <a:solidFill>
                            <a:schemeClr val="dk1"/>
                          </a:solidFill>
                          <a:effectLst/>
                          <a:latin typeface="+mn-lt"/>
                          <a:ea typeface="+mn-ea"/>
                          <a:cs typeface="+mn-cs"/>
                        </a:rPr>
                        <a:t>Select one of the following approved courses</a:t>
                      </a:r>
                    </a:p>
                    <a:p>
                      <a:pPr marL="285750" indent="-285750">
                        <a:buFont typeface="Arial"/>
                        <a:buChar char="•"/>
                      </a:pPr>
                      <a:r>
                        <a:rPr lang="en-US" sz="1400" kern="1200" dirty="0" smtClean="0">
                          <a:solidFill>
                            <a:schemeClr val="dk1"/>
                          </a:solidFill>
                          <a:effectLst/>
                          <a:latin typeface="+mn-lt"/>
                          <a:ea typeface="+mn-ea"/>
                          <a:cs typeface="+mn-cs"/>
                        </a:rPr>
                        <a:t>ARTS 551 Survey of World Architecture</a:t>
                      </a:r>
                    </a:p>
                    <a:p>
                      <a:pPr marL="0" indent="0">
                        <a:buFont typeface="Arial"/>
                        <a:buNone/>
                      </a:pPr>
                      <a:r>
                        <a:rPr lang="en-US" sz="1400" kern="1200" dirty="0" smtClean="0">
                          <a:solidFill>
                            <a:schemeClr val="dk1"/>
                          </a:solidFill>
                          <a:effectLst/>
                          <a:latin typeface="+mn-lt"/>
                          <a:ea typeface="+mn-ea"/>
                          <a:cs typeface="+mn-cs"/>
                        </a:rPr>
                        <a:t> </a:t>
                      </a:r>
                    </a:p>
                    <a:p>
                      <a:pPr marL="285750" indent="-285750">
                        <a:buFont typeface="Arial"/>
                        <a:buChar char="•"/>
                      </a:pPr>
                      <a:r>
                        <a:rPr lang="en-US" sz="1400" kern="1200" dirty="0" smtClean="0">
                          <a:solidFill>
                            <a:schemeClr val="dk1"/>
                          </a:solidFill>
                          <a:effectLst/>
                          <a:latin typeface="+mn-lt"/>
                          <a:ea typeface="+mn-ea"/>
                          <a:cs typeface="+mn-cs"/>
                        </a:rPr>
                        <a:t>HIS 502 Great Civilizations</a:t>
                      </a:r>
                    </a:p>
                    <a:p>
                      <a:pPr marL="285750" indent="-285750">
                        <a:buFont typeface="Arial"/>
                        <a:buChar char="•"/>
                      </a:pPr>
                      <a:r>
                        <a:rPr lang="en-US" sz="1400" kern="1200" dirty="0" smtClean="0">
                          <a:solidFill>
                            <a:schemeClr val="dk1"/>
                          </a:solidFill>
                          <a:effectLst/>
                          <a:latin typeface="+mn-lt"/>
                          <a:ea typeface="+mn-ea"/>
                          <a:cs typeface="+mn-cs"/>
                        </a:rPr>
                        <a:t>HIS 512 European History: Renaissance through the Industrial Revolution</a:t>
                      </a:r>
                    </a:p>
                    <a:p>
                      <a:pPr marL="285750" indent="-285750">
                        <a:buFont typeface="Arial"/>
                        <a:buChar char="•"/>
                      </a:pPr>
                      <a:r>
                        <a:rPr lang="en-US" sz="1400" kern="1200" dirty="0" smtClean="0">
                          <a:solidFill>
                            <a:schemeClr val="dk1"/>
                          </a:solidFill>
                          <a:effectLst/>
                          <a:latin typeface="+mn-lt"/>
                          <a:ea typeface="+mn-ea"/>
                          <a:cs typeface="+mn-cs"/>
                        </a:rPr>
                        <a:t>HIS 513 European History: 19</a:t>
                      </a:r>
                      <a:r>
                        <a:rPr lang="en-US" sz="1400" kern="1200" baseline="30000" dirty="0" smtClean="0">
                          <a:solidFill>
                            <a:schemeClr val="dk1"/>
                          </a:solidFill>
                          <a:effectLst/>
                          <a:latin typeface="+mn-lt"/>
                          <a:ea typeface="+mn-ea"/>
                          <a:cs typeface="+mn-cs"/>
                        </a:rPr>
                        <a:t>th</a:t>
                      </a:r>
                      <a:r>
                        <a:rPr lang="en-US" sz="1400" kern="1200" dirty="0" smtClean="0">
                          <a:solidFill>
                            <a:schemeClr val="dk1"/>
                          </a:solidFill>
                          <a:effectLst/>
                          <a:latin typeface="+mn-lt"/>
                          <a:ea typeface="+mn-ea"/>
                          <a:cs typeface="+mn-cs"/>
                        </a:rPr>
                        <a:t> and 20</a:t>
                      </a:r>
                      <a:r>
                        <a:rPr lang="en-US" sz="1400" kern="1200" baseline="30000" dirty="0" smtClean="0">
                          <a:solidFill>
                            <a:schemeClr val="dk1"/>
                          </a:solidFill>
                          <a:effectLst/>
                          <a:latin typeface="+mn-lt"/>
                          <a:ea typeface="+mn-ea"/>
                          <a:cs typeface="+mn-cs"/>
                        </a:rPr>
                        <a:t>th</a:t>
                      </a:r>
                      <a:r>
                        <a:rPr lang="en-US" sz="1400" kern="1200" dirty="0" smtClean="0">
                          <a:solidFill>
                            <a:schemeClr val="dk1"/>
                          </a:solidFill>
                          <a:effectLst/>
                          <a:latin typeface="+mn-lt"/>
                          <a:ea typeface="+mn-ea"/>
                          <a:cs typeface="+mn-cs"/>
                        </a:rPr>
                        <a:t> Centuries</a:t>
                      </a:r>
                    </a:p>
                    <a:p>
                      <a:pPr marL="285750" indent="-285750">
                        <a:buFont typeface="Arial"/>
                        <a:buChar char="•"/>
                      </a:pPr>
                      <a:r>
                        <a:rPr lang="en-US" sz="1400" kern="1200" dirty="0" smtClean="0">
                          <a:solidFill>
                            <a:schemeClr val="dk1"/>
                          </a:solidFill>
                          <a:effectLst/>
                          <a:latin typeface="+mn-lt"/>
                          <a:ea typeface="+mn-ea"/>
                          <a:cs typeface="+mn-cs"/>
                        </a:rPr>
                        <a:t>HIS 611 Topics in World History</a:t>
                      </a:r>
                    </a:p>
                    <a:p>
                      <a:pPr marL="285750" indent="-285750">
                        <a:buFont typeface="Arial"/>
                        <a:buChar char="•"/>
                      </a:pPr>
                      <a:r>
                        <a:rPr lang="en-US" sz="1400" kern="1200" dirty="0" smtClean="0">
                          <a:solidFill>
                            <a:schemeClr val="dk1"/>
                          </a:solidFill>
                          <a:effectLst/>
                          <a:latin typeface="+mn-lt"/>
                          <a:ea typeface="+mn-ea"/>
                          <a:cs typeface="+mn-cs"/>
                        </a:rPr>
                        <a:t>HIS 618 History of World War II</a:t>
                      </a:r>
                    </a:p>
                    <a:p>
                      <a:pPr marL="285750" indent="-285750">
                        <a:buFont typeface="Arial"/>
                        <a:buChar char="•"/>
                      </a:pPr>
                      <a:r>
                        <a:rPr lang="en-US" sz="1400" kern="1200" dirty="0" smtClean="0">
                          <a:solidFill>
                            <a:schemeClr val="dk1"/>
                          </a:solidFill>
                          <a:effectLst/>
                          <a:latin typeface="+mn-lt"/>
                          <a:ea typeface="+mn-ea"/>
                          <a:cs typeface="+mn-cs"/>
                        </a:rPr>
                        <a:t>HIS 627 Vietnam War: An Historical Perspective</a:t>
                      </a:r>
                    </a:p>
                    <a:p>
                      <a:pPr marL="0" indent="0">
                        <a:buFont typeface="Arial"/>
                        <a:buNone/>
                      </a:pPr>
                      <a:r>
                        <a:rPr lang="en-US" sz="1400" kern="1200" dirty="0" smtClean="0">
                          <a:solidFill>
                            <a:schemeClr val="dk1"/>
                          </a:solidFill>
                          <a:effectLst/>
                          <a:latin typeface="+mn-lt"/>
                          <a:ea typeface="+mn-ea"/>
                          <a:cs typeface="+mn-cs"/>
                        </a:rPr>
                        <a:t> </a:t>
                      </a:r>
                    </a:p>
                    <a:p>
                      <a:pPr marL="285750" indent="-285750">
                        <a:buFont typeface="Arial"/>
                        <a:buChar char="•"/>
                      </a:pPr>
                      <a:r>
                        <a:rPr lang="en-US" sz="1400" kern="1200" dirty="0" smtClean="0">
                          <a:solidFill>
                            <a:schemeClr val="dk1"/>
                          </a:solidFill>
                          <a:effectLst/>
                          <a:latin typeface="+mn-lt"/>
                          <a:ea typeface="+mn-ea"/>
                          <a:cs typeface="+mn-cs"/>
                        </a:rPr>
                        <a:t>HUMN 504 World Religions</a:t>
                      </a:r>
                    </a:p>
                    <a:p>
                      <a:pPr marL="285750" indent="-285750">
                        <a:buFont typeface="Arial"/>
                        <a:buChar char="•"/>
                      </a:pPr>
                      <a:r>
                        <a:rPr lang="en-US" sz="1400" kern="1200" dirty="0" smtClean="0">
                          <a:solidFill>
                            <a:schemeClr val="dk1"/>
                          </a:solidFill>
                          <a:effectLst/>
                          <a:latin typeface="+mn-lt"/>
                          <a:ea typeface="+mn-ea"/>
                          <a:cs typeface="+mn-cs"/>
                        </a:rPr>
                        <a:t>HUMN 560 Elementary Spanish I</a:t>
                      </a:r>
                      <a:r>
                        <a:rPr lang="en-US" sz="1400" dirty="0" smtClean="0">
                          <a:effectLst/>
                        </a:rPr>
                        <a:t> </a:t>
                      </a:r>
                      <a:endParaRPr lang="en-US" sz="1400" dirty="0"/>
                    </a:p>
                  </a:txBody>
                  <a:tcPr/>
                </a:tc>
                <a:tc>
                  <a:txBody>
                    <a:bodyPr/>
                    <a:lstStyle/>
                    <a:p>
                      <a:r>
                        <a:rPr lang="en-US" sz="1400" b="1" i="0" kern="1200" dirty="0" smtClean="0">
                          <a:solidFill>
                            <a:schemeClr val="dk1"/>
                          </a:solidFill>
                          <a:effectLst/>
                          <a:latin typeface="+mn-lt"/>
                          <a:ea typeface="+mn-ea"/>
                          <a:cs typeface="+mn-cs"/>
                        </a:rPr>
                        <a:t>Global Learning</a:t>
                      </a:r>
                    </a:p>
                    <a:p>
                      <a:pPr marL="285750" lvl="0" indent="-285750">
                        <a:buFont typeface="Arial"/>
                        <a:buChar char="•"/>
                      </a:pPr>
                      <a:r>
                        <a:rPr lang="en-US" sz="1400" i="1" kern="1200" dirty="0" smtClean="0">
                          <a:solidFill>
                            <a:schemeClr val="dk1"/>
                          </a:solidFill>
                          <a:effectLst/>
                          <a:latin typeface="+mn-lt"/>
                          <a:ea typeface="+mn-ea"/>
                          <a:cs typeface="+mn-cs"/>
                        </a:rPr>
                        <a:t>Perspective Taking</a:t>
                      </a:r>
                      <a:endParaRPr lang="en-US" sz="1400" kern="1200" dirty="0" smtClean="0">
                        <a:solidFill>
                          <a:schemeClr val="dk1"/>
                        </a:solidFill>
                        <a:effectLst/>
                        <a:latin typeface="+mn-lt"/>
                        <a:ea typeface="+mn-ea"/>
                        <a:cs typeface="+mn-cs"/>
                      </a:endParaRPr>
                    </a:p>
                    <a:p>
                      <a:pPr marL="285750" lvl="0" indent="-285750">
                        <a:buFont typeface="Arial"/>
                        <a:buChar char="•"/>
                      </a:pPr>
                      <a:r>
                        <a:rPr lang="en-US" sz="1400" i="1" kern="1200" dirty="0" smtClean="0">
                          <a:solidFill>
                            <a:schemeClr val="dk1"/>
                          </a:solidFill>
                          <a:effectLst/>
                          <a:latin typeface="+mn-lt"/>
                          <a:ea typeface="+mn-ea"/>
                          <a:cs typeface="+mn-cs"/>
                        </a:rPr>
                        <a:t>Cultural Diversity</a:t>
                      </a:r>
                      <a:endParaRPr lang="en-US" sz="1400" kern="1200" dirty="0" smtClean="0">
                        <a:solidFill>
                          <a:schemeClr val="dk1"/>
                        </a:solidFill>
                        <a:effectLst/>
                        <a:latin typeface="+mn-lt"/>
                        <a:ea typeface="+mn-ea"/>
                        <a:cs typeface="+mn-cs"/>
                      </a:endParaRPr>
                    </a:p>
                    <a:p>
                      <a:pPr marL="285750" lvl="0" indent="-285750">
                        <a:buFont typeface="Arial"/>
                        <a:buChar char="•"/>
                      </a:pPr>
                      <a:r>
                        <a:rPr lang="en-US" sz="1400" i="1" kern="1200" dirty="0" smtClean="0">
                          <a:solidFill>
                            <a:schemeClr val="dk1"/>
                          </a:solidFill>
                          <a:effectLst/>
                          <a:latin typeface="+mn-lt"/>
                          <a:ea typeface="+mn-ea"/>
                          <a:cs typeface="+mn-cs"/>
                        </a:rPr>
                        <a:t>Understanding Global Systems</a:t>
                      </a:r>
                      <a:endParaRPr lang="en-US" sz="1400" kern="1200" dirty="0" smtClean="0">
                        <a:solidFill>
                          <a:schemeClr val="dk1"/>
                        </a:solidFill>
                        <a:effectLst/>
                        <a:latin typeface="+mn-lt"/>
                        <a:ea typeface="+mn-ea"/>
                        <a:cs typeface="+mn-cs"/>
                      </a:endParaRPr>
                    </a:p>
                    <a:p>
                      <a:endParaRPr lang="en-US" sz="1400" dirty="0" smtClean="0"/>
                    </a:p>
                    <a:p>
                      <a:r>
                        <a:rPr lang="en-US" sz="1400" b="1" i="0" kern="1200" dirty="0" smtClean="0">
                          <a:solidFill>
                            <a:schemeClr val="dk1"/>
                          </a:solidFill>
                          <a:effectLst/>
                          <a:latin typeface="+mn-lt"/>
                          <a:ea typeface="+mn-ea"/>
                          <a:cs typeface="+mn-cs"/>
                        </a:rPr>
                        <a:t>Intercultural Knowledge and Competence</a:t>
                      </a:r>
                    </a:p>
                    <a:p>
                      <a:pPr marL="285750" lvl="0" indent="-285750">
                        <a:buFont typeface="Arial"/>
                        <a:buChar char="•"/>
                      </a:pPr>
                      <a:r>
                        <a:rPr lang="en-US" sz="1400" i="1" kern="1200" dirty="0" smtClean="0">
                          <a:solidFill>
                            <a:schemeClr val="dk1"/>
                          </a:solidFill>
                          <a:effectLst/>
                          <a:latin typeface="+mn-lt"/>
                          <a:ea typeface="+mn-ea"/>
                          <a:cs typeface="+mn-cs"/>
                        </a:rPr>
                        <a:t>Knowledge of Cultural Worldview Frameworks</a:t>
                      </a:r>
                      <a:endParaRPr lang="en-US" sz="1400" kern="1200" dirty="0" smtClean="0">
                        <a:solidFill>
                          <a:schemeClr val="dk1"/>
                        </a:solidFill>
                        <a:effectLst/>
                        <a:latin typeface="+mn-lt"/>
                        <a:ea typeface="+mn-ea"/>
                        <a:cs typeface="+mn-cs"/>
                      </a:endParaRPr>
                    </a:p>
                    <a:p>
                      <a:pPr marL="285750" lvl="0" indent="-285750">
                        <a:buFont typeface="Arial"/>
                        <a:buChar char="•"/>
                      </a:pPr>
                      <a:r>
                        <a:rPr lang="en-US" sz="1400" i="1" kern="1200" dirty="0" smtClean="0">
                          <a:solidFill>
                            <a:schemeClr val="dk1"/>
                          </a:solidFill>
                          <a:effectLst/>
                          <a:latin typeface="+mn-lt"/>
                          <a:ea typeface="+mn-ea"/>
                          <a:cs typeface="+mn-cs"/>
                        </a:rPr>
                        <a:t>Empathy</a:t>
                      </a:r>
                      <a:endParaRPr lang="en-US" sz="1400" kern="1200" dirty="0" smtClean="0">
                        <a:solidFill>
                          <a:schemeClr val="dk1"/>
                        </a:solidFill>
                        <a:effectLst/>
                        <a:latin typeface="+mn-lt"/>
                        <a:ea typeface="+mn-ea"/>
                        <a:cs typeface="+mn-cs"/>
                      </a:endParaRPr>
                    </a:p>
                    <a:p>
                      <a:pPr marL="285750" lvl="0" indent="-285750">
                        <a:buFont typeface="Arial"/>
                        <a:buChar char="•"/>
                      </a:pPr>
                      <a:r>
                        <a:rPr lang="en-US" sz="1400" i="1" kern="1200" dirty="0" smtClean="0">
                          <a:solidFill>
                            <a:schemeClr val="dk1"/>
                          </a:solidFill>
                          <a:effectLst/>
                          <a:latin typeface="+mn-lt"/>
                          <a:ea typeface="+mn-ea"/>
                          <a:cs typeface="+mn-cs"/>
                        </a:rPr>
                        <a:t>Curiosity</a:t>
                      </a:r>
                      <a:endParaRPr lang="en-US" sz="1400" kern="1200" dirty="0" smtClean="0">
                        <a:solidFill>
                          <a:schemeClr val="dk1"/>
                        </a:solidFill>
                        <a:effectLst/>
                        <a:latin typeface="+mn-lt"/>
                        <a:ea typeface="+mn-ea"/>
                        <a:cs typeface="+mn-cs"/>
                      </a:endParaRPr>
                    </a:p>
                    <a:p>
                      <a:pPr marL="285750" lvl="0" indent="-285750">
                        <a:buFont typeface="Arial"/>
                        <a:buChar char="•"/>
                      </a:pPr>
                      <a:r>
                        <a:rPr lang="en-US" sz="1400" i="1" kern="1200" dirty="0" smtClean="0">
                          <a:solidFill>
                            <a:schemeClr val="dk1"/>
                          </a:solidFill>
                          <a:effectLst/>
                          <a:latin typeface="+mn-lt"/>
                          <a:ea typeface="+mn-ea"/>
                          <a:cs typeface="+mn-cs"/>
                        </a:rPr>
                        <a:t>Openness</a:t>
                      </a:r>
                      <a:endParaRPr lang="en-US" sz="1400" kern="1200" dirty="0" smtClean="0">
                        <a:solidFill>
                          <a:schemeClr val="dk1"/>
                        </a:solidFill>
                        <a:effectLst/>
                        <a:latin typeface="+mn-lt"/>
                        <a:ea typeface="+mn-ea"/>
                        <a:cs typeface="+mn-cs"/>
                      </a:endParaRPr>
                    </a:p>
                    <a:p>
                      <a:endParaRPr lang="en-US" sz="1400" b="1" kern="1200" dirty="0" smtClean="0">
                        <a:solidFill>
                          <a:schemeClr val="dk1"/>
                        </a:solidFill>
                        <a:effectLst/>
                        <a:latin typeface="+mn-lt"/>
                        <a:ea typeface="+mn-ea"/>
                        <a:cs typeface="+mn-cs"/>
                      </a:endParaRPr>
                    </a:p>
                    <a:p>
                      <a:r>
                        <a:rPr lang="en-US" sz="1400" b="1" kern="1200" dirty="0" smtClean="0">
                          <a:solidFill>
                            <a:schemeClr val="dk1"/>
                          </a:solidFill>
                          <a:effectLst/>
                          <a:latin typeface="+mn-lt"/>
                          <a:ea typeface="+mn-ea"/>
                          <a:cs typeface="+mn-cs"/>
                        </a:rPr>
                        <a:t>Recommendations</a:t>
                      </a:r>
                    </a:p>
                    <a:p>
                      <a:pPr lvl="0"/>
                      <a:r>
                        <a:rPr lang="en-US" sz="1400" kern="1200" dirty="0" smtClean="0">
                          <a:solidFill>
                            <a:schemeClr val="dk1"/>
                          </a:solidFill>
                          <a:effectLst/>
                          <a:latin typeface="+mn-lt"/>
                          <a:ea typeface="+mn-ea"/>
                          <a:cs typeface="+mn-cs"/>
                        </a:rPr>
                        <a:t>Include remaining Global Learning competencies</a:t>
                      </a:r>
                    </a:p>
                    <a:p>
                      <a:pPr marL="285750" lvl="0" indent="-285750">
                        <a:buFont typeface="Arial"/>
                        <a:buChar char="•"/>
                      </a:pPr>
                      <a:r>
                        <a:rPr lang="en-US" sz="1400" i="1" kern="1200" dirty="0" smtClean="0">
                          <a:solidFill>
                            <a:schemeClr val="dk1"/>
                          </a:solidFill>
                          <a:effectLst/>
                          <a:latin typeface="+mn-lt"/>
                          <a:ea typeface="+mn-ea"/>
                          <a:cs typeface="+mn-cs"/>
                        </a:rPr>
                        <a:t>Global Self-Awareness</a:t>
                      </a:r>
                      <a:endParaRPr lang="en-US" sz="1400" kern="1200" dirty="0" smtClean="0">
                        <a:solidFill>
                          <a:schemeClr val="dk1"/>
                        </a:solidFill>
                        <a:effectLst/>
                        <a:latin typeface="+mn-lt"/>
                        <a:ea typeface="+mn-ea"/>
                        <a:cs typeface="+mn-cs"/>
                      </a:endParaRPr>
                    </a:p>
                    <a:p>
                      <a:pPr marL="285750" lvl="0" indent="-285750">
                        <a:buFont typeface="Arial"/>
                        <a:buChar char="•"/>
                      </a:pPr>
                      <a:r>
                        <a:rPr lang="en-US" sz="1400" i="1" kern="1200" dirty="0" smtClean="0">
                          <a:solidFill>
                            <a:schemeClr val="dk1"/>
                          </a:solidFill>
                          <a:effectLst/>
                          <a:latin typeface="+mn-lt"/>
                          <a:ea typeface="+mn-ea"/>
                          <a:cs typeface="+mn-cs"/>
                        </a:rPr>
                        <a:t>Personal and Social Responsibility</a:t>
                      </a:r>
                      <a:endParaRPr lang="en-US" sz="1400" kern="1200" dirty="0" smtClean="0">
                        <a:solidFill>
                          <a:schemeClr val="dk1"/>
                        </a:solidFill>
                        <a:effectLst/>
                        <a:latin typeface="+mn-lt"/>
                        <a:ea typeface="+mn-ea"/>
                        <a:cs typeface="+mn-cs"/>
                      </a:endParaRPr>
                    </a:p>
                    <a:p>
                      <a:pPr marL="285750" lvl="0" indent="-285750">
                        <a:buFont typeface="Arial"/>
                        <a:buChar char="•"/>
                      </a:pPr>
                      <a:r>
                        <a:rPr lang="en-US" sz="1400" i="1" kern="1200" dirty="0" smtClean="0">
                          <a:solidFill>
                            <a:schemeClr val="dk1"/>
                          </a:solidFill>
                          <a:effectLst/>
                          <a:latin typeface="+mn-lt"/>
                          <a:ea typeface="+mn-ea"/>
                          <a:cs typeface="+mn-cs"/>
                        </a:rPr>
                        <a:t>Applying Knowledge to Contemporary Global Contexts</a:t>
                      </a:r>
                      <a:endParaRPr lang="en-US" sz="140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Courses providing credit in this category should include a “Global Social Responsibility” project that </a:t>
                      </a:r>
                      <a:r>
                        <a:rPr lang="en-US" sz="1400" b="1" kern="1200" dirty="0" smtClean="0">
                          <a:solidFill>
                            <a:schemeClr val="dk1"/>
                          </a:solidFill>
                          <a:effectLst/>
                          <a:latin typeface="+mn-lt"/>
                          <a:ea typeface="+mn-ea"/>
                          <a:cs typeface="+mn-cs"/>
                        </a:rPr>
                        <a:t>applies knowledge to local action to help address a complex global problem</a:t>
                      </a:r>
                      <a:r>
                        <a:rPr lang="en-US" sz="1400" dirty="0" smtClean="0">
                          <a:effectLst/>
                        </a:rPr>
                        <a:t> </a:t>
                      </a:r>
                      <a:endParaRPr lang="en-US" sz="1400" dirty="0"/>
                    </a:p>
                  </a:txBody>
                  <a:tcPr/>
                </a:tc>
              </a:tr>
            </a:tbl>
          </a:graphicData>
        </a:graphic>
      </p:graphicFrame>
      <p:sp>
        <p:nvSpPr>
          <p:cNvPr id="3" name="Date Placeholder 2"/>
          <p:cNvSpPr>
            <a:spLocks noGrp="1"/>
          </p:cNvSpPr>
          <p:nvPr>
            <p:ph type="dt" sz="half" idx="10"/>
          </p:nvPr>
        </p:nvSpPr>
        <p:spPr/>
        <p:txBody>
          <a:bodyPr/>
          <a:lstStyle/>
          <a:p>
            <a:fld id="{62DCE5AA-A4B5-AA4B-ADDB-717D76F31BD1}"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3906117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Micro-credentialing: Badges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Experiential, </a:t>
            </a:r>
            <a:r>
              <a:rPr lang="en-US" dirty="0"/>
              <a:t>Evidence of Accomplishments, not </a:t>
            </a:r>
            <a:r>
              <a:rPr lang="en-US" dirty="0" smtClean="0"/>
              <a:t>Activities</a:t>
            </a:r>
          </a:p>
          <a:p>
            <a:r>
              <a:rPr lang="en-US" dirty="0" smtClean="0"/>
              <a:t>Aligned with Competencies</a:t>
            </a:r>
          </a:p>
          <a:p>
            <a:r>
              <a:rPr lang="en-US" dirty="0"/>
              <a:t>Recognition of Excellence</a:t>
            </a:r>
          </a:p>
          <a:p>
            <a:r>
              <a:rPr lang="en-US" dirty="0" smtClean="0"/>
              <a:t>Involve Faculty Judgment</a:t>
            </a:r>
          </a:p>
          <a:p>
            <a:r>
              <a:rPr lang="en-US" dirty="0" smtClean="0"/>
              <a:t>Include Portfolio/Evidence Metadata</a:t>
            </a:r>
          </a:p>
          <a:p>
            <a:r>
              <a:rPr lang="en-US" dirty="0" smtClean="0"/>
              <a:t>Publishable by Learner</a:t>
            </a:r>
          </a:p>
          <a:p>
            <a:r>
              <a:rPr lang="en-US" b="1" dirty="0" smtClean="0"/>
              <a:t>May be combined to form “Constellation Badges” or Certificates</a:t>
            </a:r>
          </a:p>
        </p:txBody>
      </p:sp>
      <p:sp>
        <p:nvSpPr>
          <p:cNvPr id="4" name="Date Placeholder 3"/>
          <p:cNvSpPr>
            <a:spLocks noGrp="1"/>
          </p:cNvSpPr>
          <p:nvPr>
            <p:ph type="dt" sz="half" idx="10"/>
          </p:nvPr>
        </p:nvSpPr>
        <p:spPr/>
        <p:txBody>
          <a:bodyPr/>
          <a:lstStyle/>
          <a:p>
            <a:fld id="{3EF5EF9F-8BF3-314E-82BC-7CD7C5DC26F8}"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3314065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Badges Example</a:t>
            </a:r>
            <a:endParaRPr lang="en-US" dirty="0"/>
          </a:p>
        </p:txBody>
      </p:sp>
      <p:pic>
        <p:nvPicPr>
          <p:cNvPr id="4" name="Content Placeholder 3" descr="Civic Engagement Rubrics with badges.pdf"/>
          <p:cNvPicPr>
            <a:picLocks noGrp="1" noChangeAspect="1"/>
          </p:cNvPicPr>
          <p:nvPr>
            <p:ph idx="1"/>
          </p:nvPr>
        </p:nvPicPr>
        <p:blipFill>
          <a:blip r:embed="rId3">
            <a:extLst>
              <a:ext uri="{28A0092B-C50C-407E-A947-70E740481C1C}">
                <a14:useLocalDpi xmlns:a14="http://schemas.microsoft.com/office/drawing/2010/main" val="0"/>
              </a:ext>
            </a:extLst>
          </a:blip>
          <a:srcRect t="5524" b="5524"/>
          <a:stretch>
            <a:fillRect/>
          </a:stretch>
        </p:blipFill>
        <p:spPr/>
      </p:pic>
      <p:sp>
        <p:nvSpPr>
          <p:cNvPr id="3" name="Date Placeholder 2"/>
          <p:cNvSpPr>
            <a:spLocks noGrp="1"/>
          </p:cNvSpPr>
          <p:nvPr>
            <p:ph type="dt" sz="half" idx="10"/>
          </p:nvPr>
        </p:nvSpPr>
        <p:spPr/>
        <p:txBody>
          <a:bodyPr/>
          <a:lstStyle/>
          <a:p>
            <a:fld id="{84E73965-36B4-5E4A-A50F-7FCFCB980775}" type="datetime1">
              <a:rPr lang="en-US" smtClean="0"/>
              <a:t>6/10/14</a:t>
            </a:fld>
            <a:endParaRPr lang="en-US"/>
          </a:p>
        </p:txBody>
      </p:sp>
      <p:sp>
        <p:nvSpPr>
          <p:cNvPr id="5" name="Footer Placeholder 4"/>
          <p:cNvSpPr>
            <a:spLocks noGrp="1"/>
          </p:cNvSpPr>
          <p:nvPr>
            <p:ph type="ftr" sz="quarter" idx="11"/>
          </p:nvPr>
        </p:nvSpPr>
        <p:spPr/>
        <p:txBody>
          <a:bodyPr/>
          <a:lstStyle/>
          <a:p>
            <a:r>
              <a:rPr lang="en-US" smtClean="0"/>
              <a:t>Elizabeth Dalton</a:t>
            </a:r>
            <a:endParaRPr lang="en-US"/>
          </a:p>
        </p:txBody>
      </p:sp>
    </p:spTree>
    <p:extLst>
      <p:ext uri="{BB962C8B-B14F-4D97-AF65-F5344CB8AC3E}">
        <p14:creationId xmlns:p14="http://schemas.microsoft.com/office/powerpoint/2010/main" val="16668562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29257</TotalTime>
  <Words>2130</Words>
  <Application>Microsoft Macintosh PowerPoint</Application>
  <PresentationFormat>On-screen Show (4:3)</PresentationFormat>
  <Paragraphs>281</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Breeze</vt:lpstr>
      <vt:lpstr>Competencies and Badges  for General Education in Colleges and Universities   A Moodle Use Case June 2014</vt:lpstr>
      <vt:lpstr>Advantages of Competencies</vt:lpstr>
      <vt:lpstr>AAC&amp;U VALUE Rubrics</vt:lpstr>
      <vt:lpstr>Example of Content Area</vt:lpstr>
      <vt:lpstr>Example of Rubric Element</vt:lpstr>
      <vt:lpstr>Alignment With Sample College Catalog</vt:lpstr>
      <vt:lpstr>Example of Category Alignment</vt:lpstr>
      <vt:lpstr>Micro-credentialing: Badges</vt:lpstr>
      <vt:lpstr>Badges Example</vt:lpstr>
      <vt:lpstr>Certificates: Content Areas</vt:lpstr>
      <vt:lpstr>Cognitive Competencies: “Diamond Badges”</vt:lpstr>
      <vt:lpstr>Employer Priorities</vt:lpstr>
      <vt:lpstr>Cognitive Competencies: Excellence across multiple topics, tasks, and contexts</vt:lpstr>
      <vt:lpstr>Cognitive Competency Example: Evaluation</vt:lpstr>
      <vt:lpstr>Cognitive Competency Example: Context</vt:lpstr>
      <vt:lpstr>Advantages of Rubric Integration</vt:lpstr>
      <vt:lpstr>Moodle Implementation</vt:lpstr>
    </vt:vector>
  </TitlesOfParts>
  <Company>GSC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Moodle 2.4 Upgrade Summer 2013</dc:title>
  <dc:creator>Elizabeth Dalton</dc:creator>
  <cp:lastModifiedBy>Elizabeth Dalton</cp:lastModifiedBy>
  <cp:revision>50</cp:revision>
  <dcterms:created xsi:type="dcterms:W3CDTF">2013-06-12T15:00:16Z</dcterms:created>
  <dcterms:modified xsi:type="dcterms:W3CDTF">2014-06-10T14:54:08Z</dcterms:modified>
</cp:coreProperties>
</file>