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65" d="100"/>
          <a:sy n="65" d="100"/>
        </p:scale>
        <p:origin x="43" y="7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3D7B36-93C7-00B9-912E-856053488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486EB72-2C4C-5AD4-CB75-689376353D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6A46B7-B63B-5FBC-90F9-5196B20E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52C5C2-2F16-C949-C615-127FDA6D8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F6D835-E75F-0845-A57F-145696756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65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995411-0A91-D429-CCE9-F2F68DE3C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98DF8E-1FEC-EBEA-83D8-7CDA5CCB9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D1DFEA-BBA4-30CD-9635-B6ABF2213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99BE5F-9CBB-615A-06C3-3E15C936E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979405-E542-768A-06E7-B16BAD63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252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4CD5393-8161-CACD-4E13-5DC92AD34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7E2845-80F0-C6F8-B84B-AD93007B7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764765-E1C8-ED39-E943-822F2A426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6D7E33-DEFB-529F-3C62-C259EABD3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E1603D-8BBE-197E-0C9B-7AF4D0893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69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36D73F-C8AB-06F4-A640-010756139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BFE9CC-A3F8-98A4-8772-4224ADBC3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131AD0-A583-B442-9E81-82980507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9044C2-3ADE-6E3F-E087-9F29C11D1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1919D0-E15A-197F-EDA9-AB79CED5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634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61450-BDEA-BE05-9B51-046E57A0B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D8383-F513-1ED4-9063-18A23581E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E984D2-D5A4-BB44-77AD-CDB8E03AC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70F0DE-3CEF-6867-6C8D-7175AD518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82577D-85B3-2EA7-52A4-EF3DDFFAC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2353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933F64-A2AF-C4E0-DDBA-8A92D30E6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BF7BBB-9530-924E-934E-37633CEF00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3C1F65-33E6-6AFC-E4A8-BFAC5504B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5D1CD74-0C23-9C19-BBE9-12222E25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5AEFC9-B08A-7B4D-7EF8-8BD833A4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7D402A-727A-E5DF-20C9-A41A9D7B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237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116A0-E47A-3B8C-BB86-391AAF3F3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FC5E5-DEED-EDAB-7BBA-D98CB31E3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86CE6D-F8CD-24F0-8BDB-23C566CB4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C925EC4-3E92-CFA7-A7C2-E5141BF124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CF1787-E534-B89A-7782-DC15FA833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50F02E1-4866-55DE-FD67-1F356B196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C39C8EF-C8CA-1B06-6EC5-FB70BCD4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17858A-3BB1-D4B0-1F0E-516706F0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628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8A32FA-13F0-5AAA-4412-7B4F0FFD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A1A8AE1-BF34-5157-0D0C-AB4AD00EF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1604FF-659F-210C-9191-64E410F5D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1967CB-B965-EFCC-67A7-CCCF197AA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31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2F2B73C-88B7-F736-901F-A8DEF48C2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724F4B-5801-D1E8-E587-B6687FED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03F35A-FBAA-0D3A-3481-1AE34856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81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33E235-FD01-862A-72AF-A138F7E61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DBDC0F-368C-4A0A-3FF3-58D933A18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8AFF2A-E627-720C-CAC0-29BDA8827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6453D7-083C-DB89-4B29-886584BE9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909336-2D92-3155-3905-EBF41B18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963CBD-CD23-AF6F-3593-C8055B6D1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598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A164C-CEB6-BD8E-1DDD-06377385A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475727D-78EB-D49E-EA22-9A40DF2187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7C32CB-0198-8E38-C8EA-1E86E77A5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5C3041-E01E-0888-7333-430E5E6A3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683B5F-923F-2168-EF87-7810F97EE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890279-6F6F-6220-2C64-19C88BE3B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894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CFCF591-7460-2A04-4375-AFEAC89C2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975F98-2ECE-CB92-80E8-0098B66CA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CAF301-BCBB-7992-4405-DA744A7DF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4A2CF-9CE3-4019-9596-A472DF2D4ECC}" type="datetimeFigureOut">
              <a:rPr lang="de-AT" smtClean="0"/>
              <a:t>14.03.2023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8F38C-DA10-8CCD-7331-0CDF2622E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8A6609-90A3-D092-2F0F-0A30E2CAD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D1780-2D27-4EB1-AB8F-AD217371DC6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438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racker.moodle.org/browse/MDL-77535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4D182-FEE1-3B20-3004-A4E977CCD9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Allow Activity Completion Settings for Topics/Weeks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2751DB-D930-ED3F-E312-685C9415AC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>
                <a:hlinkClick r:id="rId2"/>
              </a:rPr>
              <a:t>MDL-77535</a:t>
            </a:r>
            <a:endParaRPr lang="de-AT" dirty="0"/>
          </a:p>
        </p:txBody>
      </p:sp>
      <p:pic>
        <p:nvPicPr>
          <p:cNvPr id="5" name="Grafik 4" descr="Ein Bild, das Logo enthält.&#10;&#10;Automatisch generierte Beschreibung">
            <a:extLst>
              <a:ext uri="{FF2B5EF4-FFF2-40B4-BE49-F238E27FC236}">
                <a16:creationId xmlns:a16="http://schemas.microsoft.com/office/drawing/2014/main" id="{D53113AB-8D55-4DCD-1769-907B6EA9A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262" y="4242931"/>
            <a:ext cx="4059475" cy="2029738"/>
          </a:xfrm>
          <a:prstGeom prst="rect">
            <a:avLst/>
          </a:prstGeom>
        </p:spPr>
      </p:pic>
      <p:sp>
        <p:nvSpPr>
          <p:cNvPr id="4" name="Untertitel 2">
            <a:extLst>
              <a:ext uri="{FF2B5EF4-FFF2-40B4-BE49-F238E27FC236}">
                <a16:creationId xmlns:a16="http://schemas.microsoft.com/office/drawing/2014/main" id="{1F66F533-01D5-5D68-FC17-E4B3213D4D06}"/>
              </a:ext>
            </a:extLst>
          </p:cNvPr>
          <p:cNvSpPr txBox="1">
            <a:spLocks/>
          </p:cNvSpPr>
          <p:nvPr/>
        </p:nvSpPr>
        <p:spPr>
          <a:xfrm>
            <a:off x="1524000" y="6022058"/>
            <a:ext cx="9144000" cy="42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b="1" dirty="0">
                <a:solidFill>
                  <a:schemeClr val="bg1">
                    <a:lumMod val="50000"/>
                  </a:schemeClr>
                </a:solidFill>
              </a:rPr>
              <a:t>Martin W. Reichel  |  martin.w.reichel@univie.ac.at</a:t>
            </a:r>
          </a:p>
        </p:txBody>
      </p:sp>
    </p:spTree>
    <p:extLst>
      <p:ext uri="{BB962C8B-B14F-4D97-AF65-F5344CB8AC3E}">
        <p14:creationId xmlns:p14="http://schemas.microsoft.com/office/powerpoint/2010/main" val="888175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8AF41-FA90-F0FC-0D6F-554ADD76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/>
              <a:t>Description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E3BCC4-9FBB-08B1-ED8B-84CFCDFCA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2242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a </a:t>
            </a:r>
            <a:r>
              <a:rPr lang="en-US" i="1" dirty="0"/>
              <a:t>teacher</a:t>
            </a:r>
            <a:br>
              <a:rPr lang="en-US" dirty="0"/>
            </a:br>
            <a:r>
              <a:rPr lang="en-US" dirty="0"/>
              <a:t>I should be able to use the </a:t>
            </a:r>
            <a:r>
              <a:rPr lang="en-US" b="1" dirty="0"/>
              <a:t>completion settings for topics/weeks</a:t>
            </a:r>
            <a:br>
              <a:rPr lang="en-US" dirty="0"/>
            </a:br>
            <a:r>
              <a:rPr lang="en-US" dirty="0"/>
              <a:t>to define </a:t>
            </a:r>
            <a:r>
              <a:rPr lang="en-US" b="1" dirty="0"/>
              <a:t>more flexible workflows </a:t>
            </a:r>
            <a:r>
              <a:rPr lang="en-US" dirty="0"/>
              <a:t>for (automatic) learning concepts in my course.</a:t>
            </a:r>
          </a:p>
          <a:p>
            <a:endParaRPr lang="en-US" b="1" dirty="0"/>
          </a:p>
          <a:p>
            <a:pPr marL="0" indent="0">
              <a:buNone/>
            </a:pPr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5E87358-FB39-D9B8-ACB1-FFCA6DF86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74" r="87730" b="53938"/>
          <a:stretch/>
        </p:blipFill>
        <p:spPr>
          <a:xfrm>
            <a:off x="1765976" y="3532115"/>
            <a:ext cx="2944654" cy="1888225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20C9A8-8615-0508-5848-394FB32103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9" t="30574" r="26973" b="34361"/>
          <a:stretch/>
        </p:blipFill>
        <p:spPr>
          <a:xfrm>
            <a:off x="4541509" y="3887583"/>
            <a:ext cx="5597036" cy="2814109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Grafik 6" descr="Ein Bild, das Logo enthält.&#10;&#10;Automatisch generierte Beschreibung">
            <a:extLst>
              <a:ext uri="{FF2B5EF4-FFF2-40B4-BE49-F238E27FC236}">
                <a16:creationId xmlns:a16="http://schemas.microsoft.com/office/drawing/2014/main" id="{63AC4C34-4446-ABC1-3181-C0447DEF1D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828DE21-66A9-8B18-01F2-8D2F467F87F8}"/>
              </a:ext>
            </a:extLst>
          </p:cNvPr>
          <p:cNvSpPr/>
          <p:nvPr/>
        </p:nvSpPr>
        <p:spPr>
          <a:xfrm>
            <a:off x="1818228" y="3625126"/>
            <a:ext cx="2165944" cy="45048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4E753CD-7B19-5F83-D1A9-DC5B6A6A93E3}"/>
              </a:ext>
            </a:extLst>
          </p:cNvPr>
          <p:cNvSpPr/>
          <p:nvPr/>
        </p:nvSpPr>
        <p:spPr>
          <a:xfrm>
            <a:off x="9022754" y="4025742"/>
            <a:ext cx="1002989" cy="45048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9323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9EEBAF-154A-D4AA-58A9-6475FEF06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err="1"/>
              <a:t>Current</a:t>
            </a:r>
            <a:r>
              <a:rPr lang="de-AT" b="1" dirty="0"/>
              <a:t> </a:t>
            </a:r>
            <a:r>
              <a:rPr lang="de-AT" b="1" dirty="0" err="1"/>
              <a:t>features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E7ECF5-690F-4655-0DFB-FEE68B3E0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Completion</a:t>
            </a:r>
            <a:r>
              <a:rPr lang="de-AT" dirty="0"/>
              <a:t> </a:t>
            </a:r>
            <a:r>
              <a:rPr lang="de-AT" dirty="0" err="1"/>
              <a:t>settings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available</a:t>
            </a:r>
            <a:r>
              <a:rPr lang="de-AT" dirty="0"/>
              <a:t> </a:t>
            </a:r>
            <a:r>
              <a:rPr lang="de-AT" b="1" dirty="0" err="1"/>
              <a:t>for</a:t>
            </a:r>
            <a:r>
              <a:rPr lang="de-AT" b="1" dirty="0"/>
              <a:t> </a:t>
            </a:r>
            <a:r>
              <a:rPr lang="de-AT" b="1" dirty="0" err="1"/>
              <a:t>activities</a:t>
            </a:r>
            <a:r>
              <a:rPr lang="de-AT" b="1" dirty="0"/>
              <a:t> and </a:t>
            </a:r>
            <a:r>
              <a:rPr lang="de-AT" b="1" dirty="0" err="1"/>
              <a:t>materials</a:t>
            </a:r>
            <a:endParaRPr lang="de-AT" dirty="0"/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2385523E-9FD4-4898-F124-77CE38C59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7C9C594-329E-894C-2476-D155446937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79" r="87730" b="57920"/>
          <a:stretch/>
        </p:blipFill>
        <p:spPr>
          <a:xfrm>
            <a:off x="1863947" y="4535499"/>
            <a:ext cx="2944654" cy="865704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4A39A89-97AB-579A-D9B4-F9AFE0D9C3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9" t="36580" r="26973" b="44273"/>
          <a:stretch/>
        </p:blipFill>
        <p:spPr>
          <a:xfrm>
            <a:off x="4548040" y="4640338"/>
            <a:ext cx="5597036" cy="1536625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902F2777-7BFC-14B8-D041-65F931F94D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2" t="56960" r="29393" b="27326"/>
          <a:stretch/>
        </p:blipFill>
        <p:spPr>
          <a:xfrm>
            <a:off x="2650474" y="2719470"/>
            <a:ext cx="6569330" cy="1536625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946397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9EEBAF-154A-D4AA-58A9-6475FEF06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err="1"/>
              <a:t>Current</a:t>
            </a:r>
            <a:r>
              <a:rPr lang="de-AT" b="1" dirty="0"/>
              <a:t> </a:t>
            </a:r>
            <a:r>
              <a:rPr lang="de-AT" b="1" dirty="0" err="1"/>
              <a:t>features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E7ECF5-690F-4655-0DFB-FEE68B3E0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/>
              <a:t>Topics/</a:t>
            </a:r>
            <a:r>
              <a:rPr lang="de-AT" b="1" dirty="0" err="1"/>
              <a:t>weeks</a:t>
            </a:r>
            <a:r>
              <a:rPr lang="de-AT" b="1" dirty="0"/>
              <a:t> </a:t>
            </a:r>
            <a:r>
              <a:rPr lang="de-AT" b="1" dirty="0" err="1"/>
              <a:t>can</a:t>
            </a:r>
            <a:r>
              <a:rPr lang="de-AT" b="1" dirty="0"/>
              <a:t> </a:t>
            </a:r>
            <a:r>
              <a:rPr lang="de-AT" b="1" dirty="0" err="1"/>
              <a:t>use</a:t>
            </a:r>
            <a:r>
              <a:rPr lang="de-AT" b="1" dirty="0"/>
              <a:t> the </a:t>
            </a:r>
            <a:r>
              <a:rPr lang="de-AT" b="1" dirty="0" err="1"/>
              <a:t>completion</a:t>
            </a:r>
            <a:r>
              <a:rPr lang="de-AT" b="1" dirty="0"/>
              <a:t> </a:t>
            </a:r>
            <a:r>
              <a:rPr lang="de-AT" b="1" dirty="0" err="1"/>
              <a:t>criteria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activities</a:t>
            </a:r>
            <a:r>
              <a:rPr lang="de-AT" b="1" dirty="0"/>
              <a:t> and </a:t>
            </a:r>
            <a:r>
              <a:rPr lang="de-AT" b="1" dirty="0" err="1"/>
              <a:t>materials</a:t>
            </a:r>
            <a:r>
              <a:rPr lang="de-AT" b="1" dirty="0"/>
              <a:t> </a:t>
            </a:r>
            <a:r>
              <a:rPr lang="de-AT" dirty="0" err="1"/>
              <a:t>within</a:t>
            </a:r>
            <a:r>
              <a:rPr lang="de-AT" dirty="0"/>
              <a:t> the </a:t>
            </a:r>
            <a:r>
              <a:rPr lang="de-AT" dirty="0" err="1"/>
              <a:t>access</a:t>
            </a:r>
            <a:r>
              <a:rPr lang="de-AT" dirty="0"/>
              <a:t> </a:t>
            </a:r>
            <a:r>
              <a:rPr lang="de-AT" dirty="0" err="1"/>
              <a:t>restrictions</a:t>
            </a:r>
            <a:endParaRPr lang="de-AT" dirty="0"/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2385523E-9FD4-4898-F124-77CE38C59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717397B-A820-1308-2EDA-8CC8340C93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95"/>
          <a:stretch/>
        </p:blipFill>
        <p:spPr>
          <a:xfrm>
            <a:off x="955762" y="3037116"/>
            <a:ext cx="3387636" cy="192151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1" name="Grafik 10" descr="Ein Bild, das Text enthält.&#10;&#10;Automatisch generierte Beschreibung">
            <a:extLst>
              <a:ext uri="{FF2B5EF4-FFF2-40B4-BE49-F238E27FC236}">
                <a16:creationId xmlns:a16="http://schemas.microsoft.com/office/drawing/2014/main" id="{19EBE74F-2346-01B4-49B4-E02E4662C6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62952" r="28911" b="8762"/>
          <a:stretch/>
        </p:blipFill>
        <p:spPr>
          <a:xfrm>
            <a:off x="4088672" y="4230282"/>
            <a:ext cx="7040880" cy="1939835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12377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8AF41-FA90-F0FC-0D6F-554ADD76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err="1"/>
              <a:t>Planned</a:t>
            </a:r>
            <a:r>
              <a:rPr lang="de-AT" b="1" dirty="0"/>
              <a:t> </a:t>
            </a:r>
            <a:r>
              <a:rPr lang="de-AT" b="1" dirty="0" err="1"/>
              <a:t>features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E3BCC4-9FBB-08B1-ED8B-84CFCDFCA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</a:t>
            </a:r>
            <a:r>
              <a:rPr lang="en-US" b="1" dirty="0"/>
              <a:t>activity completion settings for topics/weeks</a:t>
            </a:r>
          </a:p>
          <a:p>
            <a:r>
              <a:rPr lang="en-US" dirty="0"/>
              <a:t>Use the completion </a:t>
            </a:r>
            <a:r>
              <a:rPr lang="en-US" b="1" dirty="0"/>
              <a:t>status of course topics/weeks as criteria for other course element's</a:t>
            </a:r>
            <a:r>
              <a:rPr lang="en-US" dirty="0"/>
              <a:t> access restrictions.</a:t>
            </a:r>
          </a:p>
        </p:txBody>
      </p:sp>
      <p:pic>
        <p:nvPicPr>
          <p:cNvPr id="6" name="Grafik 5" descr="Ein Bild, das Logo enthält.&#10;&#10;Automatisch generierte Beschreibung">
            <a:extLst>
              <a:ext uri="{FF2B5EF4-FFF2-40B4-BE49-F238E27FC236}">
                <a16:creationId xmlns:a16="http://schemas.microsoft.com/office/drawing/2014/main" id="{817D1342-2B90-8D96-EEBD-46D1F5059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C25C798-23A2-C31C-1A88-7390650303F1}"/>
              </a:ext>
            </a:extLst>
          </p:cNvPr>
          <p:cNvGrpSpPr/>
          <p:nvPr/>
        </p:nvGrpSpPr>
        <p:grpSpPr>
          <a:xfrm>
            <a:off x="540163" y="3487299"/>
            <a:ext cx="10902901" cy="2824601"/>
            <a:chOff x="0" y="4434840"/>
            <a:chExt cx="8255727" cy="2138801"/>
          </a:xfrm>
        </p:grpSpPr>
        <p:pic>
          <p:nvPicPr>
            <p:cNvPr id="5" name="Grafik 4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FBD09ABC-3239-220B-700D-2A1076E4FF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241" r="32286"/>
            <a:stretch/>
          </p:blipFill>
          <p:spPr>
            <a:xfrm>
              <a:off x="0" y="4434840"/>
              <a:ext cx="8255726" cy="2090843"/>
            </a:xfrm>
            <a:prstGeom prst="rect">
              <a:avLst/>
            </a:prstGeom>
          </p:spPr>
        </p:pic>
        <p:pic>
          <p:nvPicPr>
            <p:cNvPr id="8" name="Grafik 7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FCE3DAC5-CBAC-59D6-9A3A-19AAE9F2D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18" t="57610" r="25911" b="28698"/>
            <a:stretch/>
          </p:blipFill>
          <p:spPr>
            <a:xfrm>
              <a:off x="1569720" y="5066287"/>
              <a:ext cx="4519749" cy="847983"/>
            </a:xfrm>
            <a:prstGeom prst="rect">
              <a:avLst/>
            </a:prstGeom>
          </p:spPr>
        </p:pic>
        <p:pic>
          <p:nvPicPr>
            <p:cNvPr id="9" name="Grafik 8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B6ACBFAC-7EBF-7ECB-0798-701B1D37E6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75" t="76119" r="32286" b="13800"/>
            <a:stretch/>
          </p:blipFill>
          <p:spPr>
            <a:xfrm>
              <a:off x="1569721" y="5949282"/>
              <a:ext cx="6686006" cy="624359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40193422-11B1-0664-06FE-03F03DC136A3}"/>
                </a:ext>
              </a:extLst>
            </p:cNvPr>
            <p:cNvSpPr txBox="1"/>
            <p:nvPr/>
          </p:nvSpPr>
          <p:spPr>
            <a:xfrm>
              <a:off x="1894114" y="5046647"/>
              <a:ext cx="1717766" cy="2563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tlCol="0">
              <a:spAutoFit/>
            </a:bodyPr>
            <a:lstStyle/>
            <a:p>
              <a:r>
                <a:rPr lang="de-AT" sz="1600" dirty="0">
                  <a:latin typeface="Source Sans Pro Black" panose="020B0803030403020204" pitchFamily="34" charset="0"/>
                  <a:ea typeface="Segoe UI Black" panose="020B0A02040204020203" pitchFamily="34" charset="0"/>
                </a:rPr>
                <a:t>Topic </a:t>
              </a:r>
              <a:r>
                <a:rPr lang="de-AT" sz="1600" dirty="0" err="1">
                  <a:latin typeface="Source Sans Pro Black" panose="020B0803030403020204" pitchFamily="34" charset="0"/>
                  <a:ea typeface="Segoe UI Black" panose="020B0A02040204020203" pitchFamily="34" charset="0"/>
                </a:rPr>
                <a:t>completion</a:t>
              </a:r>
              <a:endParaRPr lang="de-AT" sz="1600" dirty="0">
                <a:latin typeface="Source Sans Pro Black" panose="020B0803030403020204" pitchFamily="34" charset="0"/>
                <a:ea typeface="Segoe UI Black" panose="020B0A02040204020203" pitchFamily="34" charset="0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8A40508-A1CB-F2E7-CB5D-FDB71E94AB82}"/>
                </a:ext>
              </a:extLst>
            </p:cNvPr>
            <p:cNvSpPr txBox="1"/>
            <p:nvPr/>
          </p:nvSpPr>
          <p:spPr>
            <a:xfrm>
              <a:off x="2837906" y="5361102"/>
              <a:ext cx="1936568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Students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can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manually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mark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the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topic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as</a:t>
              </a:r>
              <a:r>
                <a:rPr lang="de-AT" sz="9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de-AT" sz="90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completed</a:t>
              </a:r>
              <a:endParaRPr lang="de-AT" sz="9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7F79224-F362-66A3-5B96-FAE4EDD4B8A6}"/>
                </a:ext>
              </a:extLst>
            </p:cNvPr>
            <p:cNvSpPr/>
            <p:nvPr/>
          </p:nvSpPr>
          <p:spPr>
            <a:xfrm>
              <a:off x="1569719" y="5046647"/>
              <a:ext cx="5357949" cy="1021050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644677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8AF41-FA90-F0FC-0D6F-554ADD76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 err="1"/>
              <a:t>Planned</a:t>
            </a:r>
            <a:r>
              <a:rPr lang="de-AT" b="1" dirty="0"/>
              <a:t> </a:t>
            </a:r>
            <a:r>
              <a:rPr lang="de-AT" b="1" dirty="0" err="1"/>
              <a:t>features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E3BCC4-9FBB-08B1-ED8B-84CFCDFCA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b="1" dirty="0"/>
              <a:t>topic/ week completion </a:t>
            </a:r>
            <a:r>
              <a:rPr lang="en-US" b="1" dirty="0" err="1"/>
              <a:t>criterias</a:t>
            </a:r>
            <a:r>
              <a:rPr lang="en-US" b="1" dirty="0"/>
              <a:t> </a:t>
            </a:r>
            <a:r>
              <a:rPr lang="en-US" dirty="0"/>
              <a:t>could be</a:t>
            </a:r>
          </a:p>
          <a:p>
            <a:pPr lvl="1"/>
            <a:r>
              <a:rPr lang="en-US" dirty="0"/>
              <a:t>"</a:t>
            </a:r>
            <a:r>
              <a:rPr lang="en-US" b="1" dirty="0"/>
              <a:t>Manual</a:t>
            </a:r>
            <a:r>
              <a:rPr lang="en-US" dirty="0"/>
              <a:t>“</a:t>
            </a:r>
            <a:br>
              <a:rPr lang="en-US" dirty="0"/>
            </a:br>
            <a:r>
              <a:rPr lang="en-US" i="1" dirty="0">
                <a:sym typeface="Wingdings 3" panose="05040102010807070707" pitchFamily="18" charset="2"/>
              </a:rPr>
              <a:t> students are allowed to mark the topic/week as completed manually</a:t>
            </a:r>
            <a:endParaRPr lang="en-US" i="1" dirty="0"/>
          </a:p>
          <a:p>
            <a:pPr lvl="1"/>
            <a:r>
              <a:rPr lang="en-US" dirty="0"/>
              <a:t>"</a:t>
            </a:r>
            <a:r>
              <a:rPr lang="en-US" b="1" dirty="0"/>
              <a:t>All [topic/week] elements completed</a:t>
            </a:r>
            <a:r>
              <a:rPr lang="en-US" dirty="0"/>
              <a:t>“</a:t>
            </a:r>
            <a:br>
              <a:rPr lang="en-US" dirty="0"/>
            </a:br>
            <a:r>
              <a:rPr lang="en-US" i="1" dirty="0">
                <a:sym typeface="Wingdings 3" panose="05040102010807070707" pitchFamily="18" charset="2"/>
              </a:rPr>
              <a:t> </a:t>
            </a:r>
            <a:r>
              <a:rPr lang="en-US" i="1" dirty="0"/>
              <a:t>all current elements of this topic/week need to be completed to get the status “completed” for the topic/week too</a:t>
            </a:r>
          </a:p>
          <a:p>
            <a:pPr lvl="1"/>
            <a:endParaRPr lang="en-US" i="1" dirty="0"/>
          </a:p>
          <a:p>
            <a:r>
              <a:rPr lang="en-US" b="1" dirty="0"/>
              <a:t>Further completion </a:t>
            </a:r>
            <a:r>
              <a:rPr lang="en-US" b="1" dirty="0" err="1"/>
              <a:t>criterias</a:t>
            </a:r>
            <a:r>
              <a:rPr lang="en-US" b="1" dirty="0"/>
              <a:t> </a:t>
            </a:r>
            <a:r>
              <a:rPr lang="en-US" dirty="0"/>
              <a:t>could be defined </a:t>
            </a:r>
            <a:r>
              <a:rPr lang="en-US" b="1" dirty="0"/>
              <a:t>in future</a:t>
            </a:r>
          </a:p>
        </p:txBody>
      </p:sp>
      <p:pic>
        <p:nvPicPr>
          <p:cNvPr id="6" name="Grafik 5" descr="Ein Bild, das Logo enthält.&#10;&#10;Automatisch generierte Beschreibung">
            <a:extLst>
              <a:ext uri="{FF2B5EF4-FFF2-40B4-BE49-F238E27FC236}">
                <a16:creationId xmlns:a16="http://schemas.microsoft.com/office/drawing/2014/main" id="{817D1342-2B90-8D96-EEBD-46D1F5059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7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8AF41-FA90-F0FC-0D6F-554ADD76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/>
              <a:t>Acceptance </a:t>
            </a:r>
            <a:r>
              <a:rPr lang="de-AT" b="1" dirty="0" err="1"/>
              <a:t>criteria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E3BCC4-9FBB-08B1-ED8B-84CFCDFCA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Completion settings for topics/weeks </a:t>
            </a:r>
            <a:r>
              <a:rPr lang="en-US" dirty="0"/>
              <a:t>are available</a:t>
            </a:r>
          </a:p>
          <a:p>
            <a:r>
              <a:rPr lang="en-US" b="1" dirty="0"/>
              <a:t>Students can manually mark </a:t>
            </a:r>
            <a:r>
              <a:rPr lang="en-US" dirty="0"/>
              <a:t>the topic/week as completed</a:t>
            </a:r>
          </a:p>
          <a:p>
            <a:r>
              <a:rPr lang="en-US" dirty="0"/>
              <a:t>The topic/week automatically should be </a:t>
            </a:r>
            <a:r>
              <a:rPr lang="en-US" b="1" dirty="0"/>
              <a:t>marked as completed, when the defined conditions are met</a:t>
            </a:r>
            <a:r>
              <a:rPr lang="en-US" dirty="0"/>
              <a:t> </a:t>
            </a:r>
            <a:r>
              <a:rPr lang="en-US" i="1" dirty="0"/>
              <a:t>(</a:t>
            </a:r>
            <a:r>
              <a:rPr lang="en-US" i="1" dirty="0">
                <a:sym typeface="Wingdings 3" panose="05040102010807070707" pitchFamily="18" charset="2"/>
              </a:rPr>
              <a:t> activities/materials in the topic/week are marked as completed)</a:t>
            </a:r>
          </a:p>
          <a:p>
            <a:r>
              <a:rPr lang="en-US" dirty="0">
                <a:sym typeface="Wingdings 3" panose="05040102010807070707" pitchFamily="18" charset="2"/>
              </a:rPr>
              <a:t>The status of topic completion can be </a:t>
            </a:r>
            <a:r>
              <a:rPr lang="en-US" b="1" dirty="0">
                <a:sym typeface="Wingdings 3" panose="05040102010807070707" pitchFamily="18" charset="2"/>
              </a:rPr>
              <a:t>used for access restrictions</a:t>
            </a:r>
            <a:endParaRPr lang="en-US" b="1" dirty="0"/>
          </a:p>
        </p:txBody>
      </p:sp>
      <p:pic>
        <p:nvPicPr>
          <p:cNvPr id="6" name="Grafik 5" descr="Ein Bild, das Logo enthält.&#10;&#10;Automatisch generierte Beschreibung">
            <a:extLst>
              <a:ext uri="{FF2B5EF4-FFF2-40B4-BE49-F238E27FC236}">
                <a16:creationId xmlns:a16="http://schemas.microsoft.com/office/drawing/2014/main" id="{817D1342-2B90-8D96-EEBD-46D1F5059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14" y="-118053"/>
            <a:ext cx="2844942" cy="142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51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Breitbild</PresentationFormat>
  <Paragraphs>25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Source Sans Pro</vt:lpstr>
      <vt:lpstr>Source Sans Pro Black</vt:lpstr>
      <vt:lpstr>Office</vt:lpstr>
      <vt:lpstr>Allow Activity Completion Settings for Topics/Weeks</vt:lpstr>
      <vt:lpstr>Description</vt:lpstr>
      <vt:lpstr>Current features</vt:lpstr>
      <vt:lpstr>Current features</vt:lpstr>
      <vt:lpstr>Planned features</vt:lpstr>
      <vt:lpstr>Planned features</vt:lpstr>
      <vt:lpstr>Acceptance criteria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Allow Activity Completion Settings for Topics/Weeks</dc:title>
  <dc:creator>Martin Reichel</dc:creator>
  <cp:lastModifiedBy>Martin Reichel</cp:lastModifiedBy>
  <cp:revision>12</cp:revision>
  <dcterms:created xsi:type="dcterms:W3CDTF">2023-03-14T14:01:27Z</dcterms:created>
  <dcterms:modified xsi:type="dcterms:W3CDTF">2023-03-14T17:51:42Z</dcterms:modified>
</cp:coreProperties>
</file>